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4"/>
  </p:notesMasterIdLst>
  <p:handoutMasterIdLst>
    <p:handoutMasterId r:id="rId45"/>
  </p:handoutMasterIdLst>
  <p:sldIdLst>
    <p:sldId id="501" r:id="rId2"/>
    <p:sldId id="360" r:id="rId3"/>
    <p:sldId id="503" r:id="rId4"/>
    <p:sldId id="459" r:id="rId5"/>
    <p:sldId id="269" r:id="rId6"/>
    <p:sldId id="273" r:id="rId7"/>
    <p:sldId id="504" r:id="rId8"/>
    <p:sldId id="423" r:id="rId9"/>
    <p:sldId id="427" r:id="rId10"/>
    <p:sldId id="428" r:id="rId11"/>
    <p:sldId id="429" r:id="rId12"/>
    <p:sldId id="443" r:id="rId13"/>
    <p:sldId id="424" r:id="rId14"/>
    <p:sldId id="280" r:id="rId15"/>
    <p:sldId id="505" r:id="rId16"/>
    <p:sldId id="506" r:id="rId17"/>
    <p:sldId id="507" r:id="rId18"/>
    <p:sldId id="465" r:id="rId19"/>
    <p:sldId id="283" r:id="rId20"/>
    <p:sldId id="284" r:id="rId21"/>
    <p:sldId id="497" r:id="rId22"/>
    <p:sldId id="495" r:id="rId23"/>
    <p:sldId id="496" r:id="rId24"/>
    <p:sldId id="498" r:id="rId25"/>
    <p:sldId id="379" r:id="rId26"/>
    <p:sldId id="436" r:id="rId27"/>
    <p:sldId id="500" r:id="rId28"/>
    <p:sldId id="388" r:id="rId29"/>
    <p:sldId id="508" r:id="rId30"/>
    <p:sldId id="837" r:id="rId31"/>
    <p:sldId id="835" r:id="rId32"/>
    <p:sldId id="836" r:id="rId33"/>
    <p:sldId id="838" r:id="rId34"/>
    <p:sldId id="843" r:id="rId35"/>
    <p:sldId id="809" r:id="rId36"/>
    <p:sldId id="820" r:id="rId37"/>
    <p:sldId id="845" r:id="rId38"/>
    <p:sldId id="846" r:id="rId39"/>
    <p:sldId id="826" r:id="rId40"/>
    <p:sldId id="847" r:id="rId41"/>
    <p:sldId id="849" r:id="rId42"/>
    <p:sldId id="509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1904" initials="l" lastIdx="2" clrIdx="0">
    <p:extLst>
      <p:ext uri="{19B8F6BF-5375-455C-9EA6-DF929625EA0E}">
        <p15:presenceInfo xmlns:p15="http://schemas.microsoft.com/office/powerpoint/2012/main" userId="lee1904" providerId="None"/>
      </p:ext>
    </p:extLst>
  </p:cmAuthor>
  <p:cmAuthor id="2" name="Panagiota" initials="PK" lastIdx="7" clrIdx="1">
    <p:extLst>
      <p:ext uri="{19B8F6BF-5375-455C-9EA6-DF929625EA0E}">
        <p15:presenceInfo xmlns:p15="http://schemas.microsoft.com/office/powerpoint/2012/main" userId="Panagiota" providerId="None"/>
      </p:ext>
    </p:extLst>
  </p:cmAuthor>
  <p:cmAuthor id="3" name="Seungjae Lee" initials="SL" lastIdx="1" clrIdx="2">
    <p:extLst>
      <p:ext uri="{19B8F6BF-5375-455C-9EA6-DF929625EA0E}">
        <p15:presenceInfo xmlns:p15="http://schemas.microsoft.com/office/powerpoint/2012/main" userId="Seungjae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5C"/>
    <a:srgbClr val="CCCCC9"/>
    <a:srgbClr val="A8A69C"/>
    <a:srgbClr val="FF9966"/>
    <a:srgbClr val="FF9933"/>
    <a:srgbClr val="FF6600"/>
    <a:srgbClr val="009900"/>
    <a:srgbClr val="0066FF"/>
    <a:srgbClr val="FFC374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84217" autoAdjust="0"/>
  </p:normalViewPr>
  <p:slideViewPr>
    <p:cSldViewPr snapToGrid="0">
      <p:cViewPr varScale="1">
        <p:scale>
          <a:sx n="92" d="100"/>
          <a:sy n="92" d="100"/>
        </p:scale>
        <p:origin x="235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D03B38-0DA2-4A87-B01B-D0AB13369A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EBAA2-ED77-4123-B514-B8B0B8CE9A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829B0-CB8D-4F98-92F0-2B04ABCAFA2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1EF52-F14F-461D-A734-CDC6070DB8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2CC39-47B8-4ACC-805F-A25C2AB712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BBB3A-A685-48C8-A952-94987D574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58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76563-8DB5-4841-9B6E-34083406F402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28F5F-5C48-4AA6-8674-EC89DFB60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2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80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4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05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90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41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7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34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40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55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3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C0EE7-1895-4270-88A3-3A1CFBC131FB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892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0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C0EE7-1895-4270-88A3-3A1CFBC131FB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3991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74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4C0EE7-1895-4270-88A3-3A1CFBC131FB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6775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4C0EE7-1895-4270-88A3-3A1CFBC131FB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1989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5B80E-F2B4-41F6-940F-4DBE867558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85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9C7EF-981E-477B-B282-E3CE884AE7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334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𝐷_𝐾𝐿</a:t>
                </a:r>
                <a:r>
                  <a:rPr lang="en-US" sz="1200" dirty="0">
                    <a:solidFill>
                      <a:schemeClr val="tx1"/>
                    </a:solidFill>
                  </a:rPr>
                  <a:t> (also called relative entropy) is a measure of how one probability distribution is different from the other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4C0EE7-1895-4270-88A3-3A1CFBC131FB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123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4C0EE7-1895-4270-88A3-3A1CFBC131FB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3789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4C0EE7-1895-4270-88A3-3A1CFBC131FB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591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67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38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96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03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50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56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72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20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1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65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70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6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28F5F-5C48-4AA6-8674-EC89DFB605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4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21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E161A-C58E-46BC-841F-53FF186EA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1828" y="6306098"/>
            <a:ext cx="504371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7FE1784-1781-499E-871F-3D16C04824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03EF16-3E53-4F9D-BA38-011DC8385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594" y="85964"/>
            <a:ext cx="7616406" cy="574435"/>
          </a:xfrm>
          <a:prstGeom prst="rect">
            <a:avLst/>
          </a:prstGeom>
        </p:spPr>
        <p:txBody>
          <a:bodyPr anchor="ctr"/>
          <a:lstStyle>
            <a:lvl1pPr algn="l">
              <a:defRPr kumimoji="0" lang="en-US" sz="3100" b="1" i="0" u="none" strike="noStrike" kern="1200" cap="none" spc="0" normalizeH="0" baseline="0" dirty="0">
                <a:ln>
                  <a:noFill/>
                </a:ln>
                <a:solidFill>
                  <a:srgbClr val="002A5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237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0826" y="6032500"/>
            <a:ext cx="7623175" cy="677333"/>
          </a:xfrm>
          <a:prstGeom prst="rect">
            <a:avLst/>
          </a:prstGeom>
          <a:solidFill>
            <a:srgbClr val="A32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021917"/>
            <a:ext cx="847725" cy="70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6034617"/>
            <a:ext cx="584200" cy="675216"/>
          </a:xfrm>
          <a:prstGeom prst="rect">
            <a:avLst/>
          </a:prstGeom>
          <a:solidFill>
            <a:srgbClr val="A32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28650" y="366186"/>
            <a:ext cx="7886700" cy="6625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of the slide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23951"/>
            <a:ext cx="7886700" cy="4610100"/>
          </a:xfrm>
          <a:prstGeom prst="rect">
            <a:avLst/>
          </a:prstGeom>
        </p:spPr>
        <p:txBody>
          <a:bodyPr/>
          <a:lstStyle>
            <a:lvl1pPr marL="179388" indent="-179388">
              <a:defRPr baseline="0"/>
            </a:lvl1pPr>
            <a:lvl2pPr marL="357188" indent="-177800">
              <a:defRPr/>
            </a:lvl2pPr>
            <a:lvl3pPr marL="536575" indent="-179388">
              <a:defRPr/>
            </a:lvl3pPr>
            <a:lvl4pPr marL="720725" indent="-184150">
              <a:defRPr/>
            </a:lvl4pPr>
            <a:lvl5pPr marL="898525" indent="-177800">
              <a:defRPr/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E4F21-AB1C-44F8-AAEC-4B6B61436DC6}"/>
              </a:ext>
            </a:extLst>
          </p:cNvPr>
          <p:cNvSpPr txBox="1"/>
          <p:nvPr userDrawn="1"/>
        </p:nvSpPr>
        <p:spPr>
          <a:xfrm>
            <a:off x="1619125" y="6063329"/>
            <a:ext cx="7342632" cy="369332"/>
          </a:xfrm>
          <a:prstGeom prst="rect">
            <a:avLst/>
          </a:prstGeom>
        </p:spPr>
        <p:txBody>
          <a:bodyPr/>
          <a:lstStyle>
            <a:lvl1pPr marL="0" lvl="0" indent="0">
              <a:spcBef>
                <a:spcPct val="20000"/>
              </a:spcBef>
              <a:buClr>
                <a:srgbClr val="A32D2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357188" indent="-177800">
              <a:spcBef>
                <a:spcPct val="20000"/>
              </a:spcBef>
              <a:buClr>
                <a:srgbClr val="A32D22"/>
              </a:buClr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36575" indent="-179388">
              <a:spcBef>
                <a:spcPct val="20000"/>
              </a:spcBef>
              <a:buClr>
                <a:srgbClr val="A32D22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720725" indent="-184150">
              <a:spcBef>
                <a:spcPct val="20000"/>
              </a:spcBef>
              <a:buClr>
                <a:srgbClr val="A32D22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4pPr>
            <a:lvl5pPr marL="898525" indent="-177800">
              <a:spcBef>
                <a:spcPct val="20000"/>
              </a:spcBef>
              <a:buClr>
                <a:srgbClr val="A32D22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lvl="0"/>
            <a:r>
              <a:rPr lang="en-US" sz="1200" dirty="0"/>
              <a:t>Simulation and Implementation of a Self-tuned HVAC 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BFB3F-0E09-46BF-BB20-497E5582D21D}"/>
              </a:ext>
            </a:extLst>
          </p:cNvPr>
          <p:cNvSpPr txBox="1"/>
          <p:nvPr userDrawn="1"/>
        </p:nvSpPr>
        <p:spPr>
          <a:xfrm>
            <a:off x="1619125" y="6364622"/>
            <a:ext cx="7342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32D2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baseline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Seungjae Lee, Purdue University</a:t>
            </a:r>
          </a:p>
        </p:txBody>
      </p:sp>
    </p:spTree>
    <p:extLst>
      <p:ext uri="{BB962C8B-B14F-4D97-AF65-F5344CB8AC3E}">
        <p14:creationId xmlns:p14="http://schemas.microsoft.com/office/powerpoint/2010/main" val="19356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5000"/>
              <a:defRPr/>
            </a:lvl1pPr>
            <a:lvl4pPr>
              <a:buSzPct val="75000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4643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Sep. 4-6,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4643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76625-23C5-43C8-92E9-60FC3C495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124200" y="64643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CISBAT 2019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31C8564-F8B3-4357-B960-6DBC47390B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5370" y="57150"/>
            <a:ext cx="791326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18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25" y="274320"/>
            <a:ext cx="8572500" cy="539496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1" y="1653735"/>
            <a:ext cx="8572500" cy="4047778"/>
          </a:xfrm>
        </p:spPr>
        <p:txBody>
          <a:bodyPr/>
          <a:lstStyle>
            <a:lvl1pPr marL="216694" indent="-216694">
              <a:spcBef>
                <a:spcPts val="135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1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5541" indent="-216694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773906" indent="-216694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112044" indent="-166688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1"/>
            <a:ext cx="20574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3293" y="6626132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29779">
              <a:lnSpc>
                <a:spcPct val="90000"/>
              </a:lnSpc>
              <a:tabLst>
                <a:tab pos="172641" algn="l"/>
              </a:tabLst>
              <a:defRPr/>
            </a:pPr>
            <a:fld id="{040BB257-551A-4736-B50F-DCF1BA034C06}" type="slidenum">
              <a:rPr lang="en-US" sz="675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29779">
                <a:lnSpc>
                  <a:spcPct val="90000"/>
                </a:lnSpc>
                <a:tabLst>
                  <a:tab pos="172641" algn="l"/>
                </a:tabLst>
                <a:defRPr/>
              </a:pPr>
              <a:t>‹#›</a:t>
            </a:fld>
            <a:endParaRPr lang="en-US" sz="675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E7B96-D2A6-4A16-9C8C-9BA017C83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847" y="6477000"/>
            <a:ext cx="816102" cy="261860"/>
          </a:xfrm>
          <a:prstGeom prst="rect">
            <a:avLst/>
          </a:prstGeom>
        </p:spPr>
      </p:pic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6007712" y="658368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75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5373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322F7CFD-6E0C-4195-9ED9-51F653B51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0470" y="6388099"/>
            <a:ext cx="327738" cy="283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9BF224D-4BE1-410F-955D-56991DA89A8E}"/>
              </a:ext>
            </a:extLst>
          </p:cNvPr>
          <p:cNvCxnSpPr/>
          <p:nvPr userDrawn="1"/>
        </p:nvCxnSpPr>
        <p:spPr>
          <a:xfrm>
            <a:off x="8574737" y="6409825"/>
            <a:ext cx="0" cy="1667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FE6C5B7F-FFA2-4428-A87A-0586CB71EF0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9" y="6202304"/>
            <a:ext cx="1212873" cy="43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5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87" r:id="rId3"/>
    <p:sldLayoutId id="2147483688" r:id="rId4"/>
    <p:sldLayoutId id="2147483689" r:id="rId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8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5" Type="http://schemas.openxmlformats.org/officeDocument/2006/relationships/image" Target="../media/image12.tiff"/><Relationship Id="rId10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8.png"/><Relationship Id="rId18" Type="http://schemas.openxmlformats.org/officeDocument/2006/relationships/image" Target="../media/image35.png"/><Relationship Id="rId3" Type="http://schemas.openxmlformats.org/officeDocument/2006/relationships/image" Target="../media/image24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61.png"/><Relationship Id="rId26" Type="http://schemas.openxmlformats.org/officeDocument/2006/relationships/image" Target="../media/image530.png"/><Relationship Id="rId51" Type="http://schemas.openxmlformats.org/officeDocument/2006/relationships/image" Target="../media/image45.png"/><Relationship Id="rId34" Type="http://schemas.openxmlformats.org/officeDocument/2006/relationships/image" Target="../media/image140.png"/><Relationship Id="rId42" Type="http://schemas.openxmlformats.org/officeDocument/2006/relationships/image" Target="../media/image470.png"/><Relationship Id="rId47" Type="http://schemas.openxmlformats.org/officeDocument/2006/relationships/image" Target="../media/image52.png"/><Relationship Id="rId50" Type="http://schemas.openxmlformats.org/officeDocument/2006/relationships/image" Target="../media/image44.png"/><Relationship Id="rId33" Type="http://schemas.openxmlformats.org/officeDocument/2006/relationships/image" Target="../media/image240.png"/><Relationship Id="rId38" Type="http://schemas.openxmlformats.org/officeDocument/2006/relationships/image" Target="../media/image450.png"/><Relationship Id="rId46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41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411.png"/><Relationship Id="rId37" Type="http://schemas.openxmlformats.org/officeDocument/2006/relationships/image" Target="../media/image440.png"/><Relationship Id="rId40" Type="http://schemas.openxmlformats.org/officeDocument/2006/relationships/image" Target="../media/image250.png"/><Relationship Id="rId45" Type="http://schemas.openxmlformats.org/officeDocument/2006/relationships/image" Target="../media/image50.png"/><Relationship Id="rId36" Type="http://schemas.openxmlformats.org/officeDocument/2006/relationships/image" Target="../media/image430.png"/><Relationship Id="rId28" Type="http://schemas.openxmlformats.org/officeDocument/2006/relationships/image" Target="../media/image190.png"/><Relationship Id="rId49" Type="http://schemas.openxmlformats.org/officeDocument/2006/relationships/image" Target="../media/image500.png"/><Relationship Id="rId31" Type="http://schemas.openxmlformats.org/officeDocument/2006/relationships/image" Target="../media/image220.png"/><Relationship Id="rId19" Type="http://schemas.openxmlformats.org/officeDocument/2006/relationships/image" Target="../media/image460.png"/><Relationship Id="rId44" Type="http://schemas.openxmlformats.org/officeDocument/2006/relationships/image" Target="../media/image49.png"/><Relationship Id="rId30" Type="http://schemas.openxmlformats.org/officeDocument/2006/relationships/image" Target="../media/image210.png"/><Relationship Id="rId35" Type="http://schemas.openxmlformats.org/officeDocument/2006/relationships/image" Target="../media/image420.png"/><Relationship Id="rId43" Type="http://schemas.openxmlformats.org/officeDocument/2006/relationships/image" Target="../media/image48.png"/><Relationship Id="rId48" Type="http://schemas.openxmlformats.org/officeDocument/2006/relationships/image" Target="../media/image53.png"/><Relationship Id="rId27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8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5" Type="http://schemas.openxmlformats.org/officeDocument/2006/relationships/image" Target="../media/image1110.png"/><Relationship Id="rId10" Type="http://schemas.openxmlformats.org/officeDocument/2006/relationships/image" Target="../media/image17.png"/><Relationship Id="rId4" Type="http://schemas.openxmlformats.org/officeDocument/2006/relationships/image" Target="../media/image117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3BD08-9FB2-44FC-843A-33F88564DA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550C2-00DD-45C1-9861-FB0EC3FD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4DD38-CC64-417A-A4B2-2EAC06B882C5}"/>
              </a:ext>
            </a:extLst>
          </p:cNvPr>
          <p:cNvSpPr txBox="1"/>
          <p:nvPr/>
        </p:nvSpPr>
        <p:spPr>
          <a:xfrm>
            <a:off x="625946" y="723899"/>
            <a:ext cx="8247707" cy="2043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indent="-344488" latinLnBrk="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1"/>
                </a:solidFill>
              </a:rPr>
              <a:t>Comfortable thermal indoor environments</a:t>
            </a:r>
            <a:r>
              <a:rPr lang="en-US" sz="2000" dirty="0"/>
              <a:t> to occupants</a:t>
            </a:r>
          </a:p>
          <a:p>
            <a:pPr marL="569913" indent="-342900" latinLnBrk="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914525" algn="l"/>
              </a:tabLst>
            </a:pPr>
            <a:r>
              <a:rPr lang="en-US" sz="2000" dirty="0"/>
              <a:t>Health</a:t>
            </a:r>
          </a:p>
          <a:p>
            <a:pPr marL="569913" indent="-342900" latinLnBrk="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914525" algn="l"/>
              </a:tabLst>
            </a:pPr>
            <a:r>
              <a:rPr lang="en-US" sz="2000" dirty="0"/>
              <a:t>Overall satisfaction</a:t>
            </a:r>
          </a:p>
          <a:p>
            <a:pPr marL="569913" indent="-342900" latinLnBrk="0">
              <a:spcAft>
                <a:spcPts val="1200"/>
              </a:spcAft>
              <a:buFont typeface="Courier New" panose="02070309020205020404" pitchFamily="49" charset="0"/>
              <a:buChar char="o"/>
              <a:tabLst>
                <a:tab pos="1914525" algn="l"/>
              </a:tabLst>
            </a:pPr>
            <a:r>
              <a:rPr lang="en-US" sz="2000" dirty="0"/>
              <a:t>Productivity</a:t>
            </a:r>
          </a:p>
          <a:p>
            <a:pPr marL="344488" indent="-344488" latinLnBrk="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Extensive research on </a:t>
            </a:r>
            <a:r>
              <a:rPr lang="en-US" sz="2000" b="1" dirty="0">
                <a:solidFill>
                  <a:schemeClr val="accent1"/>
                </a:solidFill>
              </a:rPr>
              <a:t>human thermal comfort</a:t>
            </a:r>
            <a:r>
              <a:rPr lang="en-US" sz="2000" dirty="0"/>
              <a:t> since 1960s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3EE63-110C-4498-A34E-E5CF30435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4"/>
          <a:stretch/>
        </p:blipFill>
        <p:spPr>
          <a:xfrm>
            <a:off x="1696628" y="2892155"/>
            <a:ext cx="2779143" cy="1908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0DA68-7C2A-4281-974F-B9F28FCA06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"/>
          <a:stretch/>
        </p:blipFill>
        <p:spPr>
          <a:xfrm>
            <a:off x="5023829" y="2892155"/>
            <a:ext cx="2779143" cy="19083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8317BE-60AC-4F9A-A0AC-442E1DBBFAE5}"/>
              </a:ext>
            </a:extLst>
          </p:cNvPr>
          <p:cNvSpPr txBox="1"/>
          <p:nvPr/>
        </p:nvSpPr>
        <p:spPr>
          <a:xfrm>
            <a:off x="600494" y="4919300"/>
            <a:ext cx="824770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1"/>
                </a:solidFill>
              </a:rPr>
              <a:t>Empirical thermal comfort models</a:t>
            </a:r>
          </a:p>
          <a:p>
            <a:pPr marL="569913" lvl="0" indent="-342900" latinLnBrk="0">
              <a:spcAft>
                <a:spcPts val="1200"/>
              </a:spcAft>
              <a:buFont typeface="Courier New" panose="02070309020205020404" pitchFamily="49" charset="0"/>
              <a:buChar char="o"/>
              <a:tabLst>
                <a:tab pos="1914525" algn="l"/>
              </a:tabLst>
            </a:pPr>
            <a:r>
              <a:rPr lang="en-US" sz="2000" dirty="0"/>
              <a:t>Predicting </a:t>
            </a:r>
            <a:r>
              <a:rPr lang="en-US" sz="2000" b="1" dirty="0">
                <a:solidFill>
                  <a:schemeClr val="accent1"/>
                </a:solidFill>
              </a:rPr>
              <a:t>the average</a:t>
            </a:r>
            <a:r>
              <a:rPr lang="en-US" sz="2000" b="1" dirty="0"/>
              <a:t> </a:t>
            </a:r>
            <a:r>
              <a:rPr lang="en-US" sz="2000" dirty="0"/>
              <a:t>comfort level </a:t>
            </a:r>
          </a:p>
          <a:p>
            <a:pPr marL="569913" lvl="0" indent="-342900" latinLnBrk="0">
              <a:spcAft>
                <a:spcPts val="1200"/>
              </a:spcAft>
              <a:buFont typeface="Courier New" panose="02070309020205020404" pitchFamily="49" charset="0"/>
              <a:buChar char="o"/>
              <a:tabLst>
                <a:tab pos="1914525" algn="l"/>
              </a:tabLst>
            </a:pPr>
            <a:r>
              <a:rPr lang="en-US" sz="2000" dirty="0">
                <a:solidFill>
                  <a:prstClr val="black"/>
                </a:solidFill>
              </a:rPr>
              <a:t>International standards (e.g., ASHRAE standard 55)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320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02AA6-3C46-4486-80CA-1C490CDB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Thermal Preference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CBCF359-F6FA-47E5-8DD6-CB5322FB2F62}"/>
                  </a:ext>
                </a:extLst>
              </p:cNvPr>
              <p:cNvSpPr/>
              <p:nvPr/>
            </p:nvSpPr>
            <p:spPr>
              <a:xfrm>
                <a:off x="3432671" y="6223000"/>
                <a:ext cx="576346" cy="57634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b="1" i="0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𝛉</m:t>
                      </m:r>
                    </m:oMath>
                  </m:oMathPara>
                </a14:m>
                <a:endParaRPr lang="en-US" b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CBCF359-F6FA-47E5-8DD6-CB5322FB2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71" y="6223000"/>
                <a:ext cx="576346" cy="5763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96B5FB-D789-4878-B86A-B2C2F5A4C14D}"/>
                  </a:ext>
                </a:extLst>
              </p:cNvPr>
              <p:cNvSpPr/>
              <p:nvPr/>
            </p:nvSpPr>
            <p:spPr>
              <a:xfrm>
                <a:off x="2190792" y="5492653"/>
                <a:ext cx="576346" cy="57634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96B5FB-D789-4878-B86A-B2C2F5A4C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92" y="5492653"/>
                <a:ext cx="576346" cy="5763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9C2B9C2-A907-4253-BABF-5B821A49011E}"/>
                  </a:ext>
                </a:extLst>
              </p:cNvPr>
              <p:cNvSpPr/>
              <p:nvPr/>
            </p:nvSpPr>
            <p:spPr>
              <a:xfrm>
                <a:off x="3432671" y="3371763"/>
                <a:ext cx="576346" cy="576340"/>
              </a:xfrm>
              <a:prstGeom prst="ellipse">
                <a:avLst/>
              </a:prstGeom>
              <a:solidFill>
                <a:srgbClr val="A3D97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b="0" i="1" kern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kern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kern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b="0" i="1" kern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kern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9C2B9C2-A907-4253-BABF-5B821A490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71" y="3371763"/>
                <a:ext cx="576346" cy="5763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459CFA8-5C56-4263-81BB-A31EA57EBCDB}"/>
                  </a:ext>
                </a:extLst>
              </p:cNvPr>
              <p:cNvSpPr/>
              <p:nvPr/>
            </p:nvSpPr>
            <p:spPr>
              <a:xfrm>
                <a:off x="2190792" y="3367726"/>
                <a:ext cx="576346" cy="57634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459CFA8-5C56-4263-81BB-A31EA57EB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92" y="3367726"/>
                <a:ext cx="576346" cy="5763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6EB0E1-89E9-46B0-9B40-925E6D71F8FC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767138" y="3655896"/>
            <a:ext cx="665533" cy="4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381917-2B0D-49CE-8F1F-D5D9A8561131}"/>
              </a:ext>
            </a:extLst>
          </p:cNvPr>
          <p:cNvCxnSpPr>
            <a:cxnSpLocks/>
            <a:stCxn id="16" idx="5"/>
            <a:endCxn id="8" idx="2"/>
          </p:cNvCxnSpPr>
          <p:nvPr/>
        </p:nvCxnSpPr>
        <p:spPr>
          <a:xfrm>
            <a:off x="1404462" y="2260179"/>
            <a:ext cx="786330" cy="1395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9CB95-01A9-42C9-B939-7541CC7EF83F}"/>
              </a:ext>
            </a:extLst>
          </p:cNvPr>
          <p:cNvCxnSpPr>
            <a:cxnSpLocks/>
            <a:stCxn id="17" idx="5"/>
            <a:endCxn id="8" idx="2"/>
          </p:cNvCxnSpPr>
          <p:nvPr/>
        </p:nvCxnSpPr>
        <p:spPr>
          <a:xfrm>
            <a:off x="997727" y="2744907"/>
            <a:ext cx="1193065" cy="910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C455AC-D4BC-4C7A-9C39-D7128F15E652}"/>
              </a:ext>
            </a:extLst>
          </p:cNvPr>
          <p:cNvCxnSpPr>
            <a:cxnSpLocks/>
            <a:stCxn id="18" idx="5"/>
            <a:endCxn id="8" idx="2"/>
          </p:cNvCxnSpPr>
          <p:nvPr/>
        </p:nvCxnSpPr>
        <p:spPr>
          <a:xfrm>
            <a:off x="781308" y="3339513"/>
            <a:ext cx="1409484" cy="316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748181-EED0-4F4A-BF70-27601CF968EE}"/>
              </a:ext>
            </a:extLst>
          </p:cNvPr>
          <p:cNvCxnSpPr>
            <a:cxnSpLocks/>
            <a:stCxn id="19" idx="5"/>
            <a:endCxn id="8" idx="2"/>
          </p:cNvCxnSpPr>
          <p:nvPr/>
        </p:nvCxnSpPr>
        <p:spPr>
          <a:xfrm flipV="1">
            <a:off x="781308" y="3655896"/>
            <a:ext cx="1409484" cy="316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5E52C5-F820-4CE7-A7AC-5792BFCF671F}"/>
              </a:ext>
            </a:extLst>
          </p:cNvPr>
          <p:cNvCxnSpPr>
            <a:cxnSpLocks/>
            <a:stCxn id="20" idx="5"/>
            <a:endCxn id="8" idx="2"/>
          </p:cNvCxnSpPr>
          <p:nvPr/>
        </p:nvCxnSpPr>
        <p:spPr>
          <a:xfrm flipV="1">
            <a:off x="997727" y="3655896"/>
            <a:ext cx="1193065" cy="910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41F0A7-D73C-4E50-8741-A24E091EA80E}"/>
              </a:ext>
            </a:extLst>
          </p:cNvPr>
          <p:cNvCxnSpPr>
            <a:cxnSpLocks/>
            <a:stCxn id="21" idx="5"/>
            <a:endCxn id="8" idx="2"/>
          </p:cNvCxnSpPr>
          <p:nvPr/>
        </p:nvCxnSpPr>
        <p:spPr>
          <a:xfrm flipV="1">
            <a:off x="1404462" y="3655896"/>
            <a:ext cx="786330" cy="1395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21D80C5-96B4-4333-8B6F-6447C7C9F35D}"/>
              </a:ext>
            </a:extLst>
          </p:cNvPr>
          <p:cNvSpPr/>
          <p:nvPr/>
        </p:nvSpPr>
        <p:spPr>
          <a:xfrm>
            <a:off x="1404461" y="226017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48899F-2C88-4C1F-A096-9EA9881DA143}"/>
              </a:ext>
            </a:extLst>
          </p:cNvPr>
          <p:cNvSpPr/>
          <p:nvPr/>
        </p:nvSpPr>
        <p:spPr>
          <a:xfrm>
            <a:off x="997726" y="274490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1B73A-2FFC-4E0E-A996-9C90E207A9C1}"/>
              </a:ext>
            </a:extLst>
          </p:cNvPr>
          <p:cNvSpPr/>
          <p:nvPr/>
        </p:nvSpPr>
        <p:spPr>
          <a:xfrm>
            <a:off x="781307" y="333951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1B1779-30F1-4E5A-8C3E-518EA070DC12}"/>
              </a:ext>
            </a:extLst>
          </p:cNvPr>
          <p:cNvSpPr/>
          <p:nvPr/>
        </p:nvSpPr>
        <p:spPr>
          <a:xfrm>
            <a:off x="781307" y="397228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5C349C-CCD9-48F7-AB3B-781D55CE9692}"/>
              </a:ext>
            </a:extLst>
          </p:cNvPr>
          <p:cNvSpPr/>
          <p:nvPr/>
        </p:nvSpPr>
        <p:spPr>
          <a:xfrm>
            <a:off x="997726" y="45668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241397-ABCB-4B61-834C-A7596319A03D}"/>
              </a:ext>
            </a:extLst>
          </p:cNvPr>
          <p:cNvSpPr/>
          <p:nvPr/>
        </p:nvSpPr>
        <p:spPr>
          <a:xfrm>
            <a:off x="1404461" y="505161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222BE27-931B-4665-B505-4A74A017D0E4}"/>
                  </a:ext>
                </a:extLst>
              </p:cNvPr>
              <p:cNvSpPr/>
              <p:nvPr/>
            </p:nvSpPr>
            <p:spPr>
              <a:xfrm>
                <a:off x="1116288" y="4763444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222BE27-931B-4665-B505-4A74A017D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88" y="4763444"/>
                <a:ext cx="576346" cy="5763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A1E109B-DE6B-4FBA-B385-A8B32CF45CC5}"/>
                  </a:ext>
                </a:extLst>
              </p:cNvPr>
              <p:cNvSpPr/>
              <p:nvPr/>
            </p:nvSpPr>
            <p:spPr>
              <a:xfrm>
                <a:off x="709553" y="4278717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Met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A1E109B-DE6B-4FBA-B385-A8B32CF45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53" y="4278717"/>
                <a:ext cx="576346" cy="5763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EDD4F9-2CA8-4D8B-9FD8-8F490E81D9C9}"/>
                  </a:ext>
                </a:extLst>
              </p:cNvPr>
              <p:cNvSpPr/>
              <p:nvPr/>
            </p:nvSpPr>
            <p:spPr>
              <a:xfrm>
                <a:off x="493134" y="3684110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pd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EDD4F9-2CA8-4D8B-9FD8-8F490E81D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34" y="3684110"/>
                <a:ext cx="576346" cy="5763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72E255B-C8FF-4414-AFDC-0A2893FD7854}"/>
                  </a:ext>
                </a:extLst>
              </p:cNvPr>
              <p:cNvSpPr/>
              <p:nvPr/>
            </p:nvSpPr>
            <p:spPr>
              <a:xfrm>
                <a:off x="493134" y="3051342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72E255B-C8FF-4414-AFDC-0A2893FD7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34" y="3051342"/>
                <a:ext cx="576346" cy="5763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8302FF0-A352-4011-B678-CAD414DADEA0}"/>
                  </a:ext>
                </a:extLst>
              </p:cNvPr>
              <p:cNvSpPr/>
              <p:nvPr/>
            </p:nvSpPr>
            <p:spPr>
              <a:xfrm>
                <a:off x="709553" y="2456736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RT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8302FF0-A352-4011-B678-CAD414DA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53" y="2456736"/>
                <a:ext cx="576346" cy="576340"/>
              </a:xfrm>
              <a:prstGeom prst="ellipse">
                <a:avLst/>
              </a:prstGeom>
              <a:blipFill>
                <a:blip r:embed="rId11"/>
                <a:stretch>
                  <a:fillRect l="-416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709D893-5215-4B9C-A25D-02D8D4FA5BC2}"/>
                  </a:ext>
                </a:extLst>
              </p:cNvPr>
              <p:cNvSpPr/>
              <p:nvPr/>
            </p:nvSpPr>
            <p:spPr>
              <a:xfrm>
                <a:off x="1116288" y="1972008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Ta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709D893-5215-4B9C-A25D-02D8D4FA5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88" y="1972008"/>
                <a:ext cx="576346" cy="57634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1A674BF-534F-4786-9B04-009184CDA045}"/>
              </a:ext>
            </a:extLst>
          </p:cNvPr>
          <p:cNvSpPr/>
          <p:nvPr/>
        </p:nvSpPr>
        <p:spPr>
          <a:xfrm>
            <a:off x="295275" y="1871546"/>
            <a:ext cx="3911600" cy="3568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9948DD-E6BE-4ADB-89F9-33E1EA617A75}"/>
                  </a:ext>
                </a:extLst>
              </p:cNvPr>
              <p:cNvSpPr txBox="1"/>
              <p:nvPr/>
            </p:nvSpPr>
            <p:spPr>
              <a:xfrm>
                <a:off x="2965177" y="1909646"/>
                <a:ext cx="1203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9948DD-E6BE-4ADB-89F9-33E1EA617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77" y="1909646"/>
                <a:ext cx="1203598" cy="276999"/>
              </a:xfrm>
              <a:prstGeom prst="rect">
                <a:avLst/>
              </a:prstGeom>
              <a:blipFill>
                <a:blip r:embed="rId13"/>
                <a:stretch>
                  <a:fillRect l="-4545" r="-151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67453F-1F2D-416E-81A9-398FA69781FC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V="1">
            <a:off x="2478965" y="3944066"/>
            <a:ext cx="0" cy="1548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079F3E-2F77-4AD7-854E-DDB15893E326}"/>
              </a:ext>
            </a:extLst>
          </p:cNvPr>
          <p:cNvCxnSpPr>
            <a:cxnSpLocks/>
            <a:stCxn id="4" idx="0"/>
            <a:endCxn id="7" idx="4"/>
          </p:cNvCxnSpPr>
          <p:nvPr/>
        </p:nvCxnSpPr>
        <p:spPr>
          <a:xfrm flipV="1">
            <a:off x="3720844" y="3948103"/>
            <a:ext cx="0" cy="227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E8EF19-9659-4D21-AD40-F74D1472C421}"/>
              </a:ext>
            </a:extLst>
          </p:cNvPr>
          <p:cNvCxnSpPr>
            <a:cxnSpLocks/>
            <a:stCxn id="4" idx="0"/>
            <a:endCxn id="8" idx="4"/>
          </p:cNvCxnSpPr>
          <p:nvPr/>
        </p:nvCxnSpPr>
        <p:spPr>
          <a:xfrm flipH="1" flipV="1">
            <a:off x="2478965" y="3944066"/>
            <a:ext cx="1241879" cy="227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AAD5B9-CD87-4ECC-B254-A453CB1F0838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V="1">
            <a:off x="2478965" y="3948103"/>
            <a:ext cx="1241879" cy="1544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AF32A7D-2457-4B6C-831B-C2ACB2AB04C7}"/>
              </a:ext>
            </a:extLst>
          </p:cNvPr>
          <p:cNvSpPr/>
          <p:nvPr/>
        </p:nvSpPr>
        <p:spPr>
          <a:xfrm>
            <a:off x="66675" y="1422400"/>
            <a:ext cx="4368800" cy="4762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578F39-551B-413A-BFE3-8B251ABF2F1B}"/>
                  </a:ext>
                </a:extLst>
              </p:cNvPr>
              <p:cNvSpPr txBox="1"/>
              <p:nvPr/>
            </p:nvSpPr>
            <p:spPr>
              <a:xfrm>
                <a:off x="3222758" y="1460500"/>
                <a:ext cx="1174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578F39-551B-413A-BFE3-8B251ABF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758" y="1460500"/>
                <a:ext cx="1174617" cy="276999"/>
              </a:xfrm>
              <a:prstGeom prst="rect">
                <a:avLst/>
              </a:prstGeom>
              <a:blipFill>
                <a:blip r:embed="rId14"/>
                <a:stretch>
                  <a:fillRect l="-4688" r="-36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39781A-A19B-4A6F-9175-34FF5F34D2EC}"/>
              </a:ext>
            </a:extLst>
          </p:cNvPr>
          <p:cNvCxnSpPr>
            <a:cxnSpLocks/>
            <a:stCxn id="4" idx="2"/>
            <a:endCxn id="5" idx="4"/>
          </p:cNvCxnSpPr>
          <p:nvPr/>
        </p:nvCxnSpPr>
        <p:spPr>
          <a:xfrm rot="10800000">
            <a:off x="2478965" y="6068994"/>
            <a:ext cx="953706" cy="4421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6A056DB-ECA1-4BB8-A227-86DB70CBE2B5}"/>
              </a:ext>
            </a:extLst>
          </p:cNvPr>
          <p:cNvSpPr/>
          <p:nvPr/>
        </p:nvSpPr>
        <p:spPr>
          <a:xfrm>
            <a:off x="6905398" y="814050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25EFE0-3FF6-445E-89BA-E1C07B6ED99A}"/>
              </a:ext>
            </a:extLst>
          </p:cNvPr>
          <p:cNvSpPr/>
          <p:nvPr/>
        </p:nvSpPr>
        <p:spPr>
          <a:xfrm>
            <a:off x="9470477" y="817875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CD597C-2832-4B23-A53F-77B9841E7080}"/>
              </a:ext>
            </a:extLst>
          </p:cNvPr>
          <p:cNvSpPr/>
          <p:nvPr/>
        </p:nvSpPr>
        <p:spPr>
          <a:xfrm>
            <a:off x="4633685" y="1340797"/>
            <a:ext cx="4543425" cy="146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q"/>
              <a:tabLst>
                <a:tab pos="290513" algn="l"/>
              </a:tabLst>
            </a:pPr>
            <a:r>
              <a:rPr lang="en-US" dirty="0"/>
              <a:t>Subset of ASHRAE RP-884 DB</a:t>
            </a:r>
          </a:p>
          <a:p>
            <a:pPr lvl="1" indent="-2301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accent1"/>
                </a:solidFill>
              </a:rPr>
              <a:t>HVAC conditioned</a:t>
            </a:r>
            <a:r>
              <a:rPr lang="en-US" dirty="0"/>
              <a:t> buildings in</a:t>
            </a:r>
            <a:br>
              <a:rPr lang="en-US" dirty="0"/>
            </a:br>
            <a:r>
              <a:rPr lang="en-US" dirty="0"/>
              <a:t>North America</a:t>
            </a:r>
          </a:p>
          <a:p>
            <a:pPr lvl="1" indent="-2301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# people: 259 / # data points: 1712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2CEC187-9B01-4466-AEBB-077F566B133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21" y="3101687"/>
            <a:ext cx="4551134" cy="30367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07794-7A36-4DEF-8514-4F126602C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6451240"/>
            <a:ext cx="2057400" cy="365125"/>
          </a:xfrm>
        </p:spPr>
        <p:txBody>
          <a:bodyPr/>
          <a:lstStyle/>
          <a:p>
            <a:fld id="{97FE1784-1781-499E-871F-3D16C048249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F829377-5423-485F-A586-D9B8839746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68346" y="3616921"/>
            <a:ext cx="4341952" cy="21206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24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D4073-D4F1-434B-B6A8-0A30859769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7DC45-F882-48C4-8537-7461F3A0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Thermal Preference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261DCF-FFE3-4A8D-9F08-E774D8D43067}"/>
              </a:ext>
            </a:extLst>
          </p:cNvPr>
          <p:cNvGrpSpPr/>
          <p:nvPr/>
        </p:nvGrpSpPr>
        <p:grpSpPr>
          <a:xfrm>
            <a:off x="107328" y="1640115"/>
            <a:ext cx="5085484" cy="4930806"/>
            <a:chOff x="-5920075" y="1487119"/>
            <a:chExt cx="5544154" cy="5375527"/>
          </a:xfrm>
        </p:grpSpPr>
        <p:cxnSp>
          <p:nvCxnSpPr>
            <p:cNvPr id="5" name="Straight Arrow Connector 71">
              <a:extLst>
                <a:ext uri="{FF2B5EF4-FFF2-40B4-BE49-F238E27FC236}">
                  <a16:creationId xmlns:a16="http://schemas.microsoft.com/office/drawing/2014/main" id="{0C932E2D-3823-4B90-A65A-3163E3D3067F}"/>
                </a:ext>
              </a:extLst>
            </p:cNvPr>
            <p:cNvCxnSpPr>
              <a:cxnSpLocks/>
              <a:stCxn id="44" idx="0"/>
              <a:endCxn id="42" idx="4"/>
            </p:cNvCxnSpPr>
            <p:nvPr/>
          </p:nvCxnSpPr>
          <p:spPr>
            <a:xfrm flipH="1" flipV="1">
              <a:off x="-2332430" y="6133005"/>
              <a:ext cx="1" cy="4412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15CE312-AB13-4BDA-A748-2D09E0223F00}"/>
                    </a:ext>
                  </a:extLst>
                </p:cNvPr>
                <p:cNvSpPr/>
                <p:nvPr/>
              </p:nvSpPr>
              <p:spPr>
                <a:xfrm>
                  <a:off x="-1378724" y="3436482"/>
                  <a:ext cx="576346" cy="576340"/>
                </a:xfrm>
                <a:prstGeom prst="ellipse">
                  <a:avLst/>
                </a:prstGeom>
                <a:solidFill>
                  <a:srgbClr val="92D05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b="0" i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15CE312-AB13-4BDA-A748-2D09E0223F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78724" y="3436482"/>
                  <a:ext cx="576346" cy="57634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6A4C08B-60A4-4FA7-9242-757492C63939}"/>
                    </a:ext>
                  </a:extLst>
                </p:cNvPr>
                <p:cNvSpPr/>
                <p:nvPr/>
              </p:nvSpPr>
              <p:spPr>
                <a:xfrm>
                  <a:off x="-2620603" y="3432445"/>
                  <a:ext cx="576346" cy="57634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i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6A4C08B-60A4-4FA7-9242-757492C639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20603" y="3432445"/>
                  <a:ext cx="576346" cy="57634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FF2FFA4-48C9-45CF-B6B3-91425B908DF6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>
              <a:off x="-2044257" y="3720615"/>
              <a:ext cx="665533" cy="40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8A49805-3ADD-4CFB-A47D-46BA9942F0BE}"/>
                </a:ext>
              </a:extLst>
            </p:cNvPr>
            <p:cNvCxnSpPr>
              <a:cxnSpLocks/>
              <a:stCxn id="15" idx="5"/>
              <a:endCxn id="7" idx="2"/>
            </p:cNvCxnSpPr>
            <p:nvPr/>
          </p:nvCxnSpPr>
          <p:spPr>
            <a:xfrm>
              <a:off x="-3406933" y="2324898"/>
              <a:ext cx="786330" cy="1395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E886D40-8F26-4CFF-8449-AE81F3813431}"/>
                </a:ext>
              </a:extLst>
            </p:cNvPr>
            <p:cNvCxnSpPr>
              <a:cxnSpLocks/>
              <a:stCxn id="16" idx="5"/>
              <a:endCxn id="7" idx="2"/>
            </p:cNvCxnSpPr>
            <p:nvPr/>
          </p:nvCxnSpPr>
          <p:spPr>
            <a:xfrm>
              <a:off x="-3813668" y="2809626"/>
              <a:ext cx="1193065" cy="910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BF98E64-E9D6-4BA1-8A94-C155FE31CCCA}"/>
                </a:ext>
              </a:extLst>
            </p:cNvPr>
            <p:cNvCxnSpPr>
              <a:cxnSpLocks/>
              <a:stCxn id="17" idx="5"/>
              <a:endCxn id="7" idx="2"/>
            </p:cNvCxnSpPr>
            <p:nvPr/>
          </p:nvCxnSpPr>
          <p:spPr>
            <a:xfrm>
              <a:off x="-4030087" y="3404232"/>
              <a:ext cx="1409484" cy="316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921F9A-5F3D-4F66-AA62-7CA702563DB3}"/>
                </a:ext>
              </a:extLst>
            </p:cNvPr>
            <p:cNvCxnSpPr>
              <a:cxnSpLocks/>
              <a:stCxn id="18" idx="5"/>
              <a:endCxn id="7" idx="2"/>
            </p:cNvCxnSpPr>
            <p:nvPr/>
          </p:nvCxnSpPr>
          <p:spPr>
            <a:xfrm flipV="1">
              <a:off x="-4030087" y="3720615"/>
              <a:ext cx="1409484" cy="3163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D9FCBF3-D756-403F-BC4A-3996E0AAF022}"/>
                </a:ext>
              </a:extLst>
            </p:cNvPr>
            <p:cNvCxnSpPr>
              <a:cxnSpLocks/>
              <a:stCxn id="19" idx="5"/>
              <a:endCxn id="7" idx="2"/>
            </p:cNvCxnSpPr>
            <p:nvPr/>
          </p:nvCxnSpPr>
          <p:spPr>
            <a:xfrm flipV="1">
              <a:off x="-3813668" y="3720615"/>
              <a:ext cx="1193065" cy="9109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4C973E-19CB-4D66-A28A-407FDE235257}"/>
                </a:ext>
              </a:extLst>
            </p:cNvPr>
            <p:cNvCxnSpPr>
              <a:cxnSpLocks/>
              <a:stCxn id="20" idx="5"/>
              <a:endCxn id="7" idx="2"/>
            </p:cNvCxnSpPr>
            <p:nvPr/>
          </p:nvCxnSpPr>
          <p:spPr>
            <a:xfrm flipV="1">
              <a:off x="-3406933" y="3720615"/>
              <a:ext cx="786330" cy="1395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FD0117-29E7-4CFC-8D3D-281FD6C6FEE7}"/>
                </a:ext>
              </a:extLst>
            </p:cNvPr>
            <p:cNvSpPr/>
            <p:nvPr/>
          </p:nvSpPr>
          <p:spPr>
            <a:xfrm>
              <a:off x="-3406934" y="2324897"/>
              <a:ext cx="0" cy="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AF8B26-134F-4EAA-987A-5D63A6B2BFF8}"/>
                </a:ext>
              </a:extLst>
            </p:cNvPr>
            <p:cNvSpPr/>
            <p:nvPr/>
          </p:nvSpPr>
          <p:spPr>
            <a:xfrm>
              <a:off x="-3813669" y="2809625"/>
              <a:ext cx="0" cy="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F87964-A6D2-472B-AA27-F5A59B3D546D}"/>
                </a:ext>
              </a:extLst>
            </p:cNvPr>
            <p:cNvSpPr/>
            <p:nvPr/>
          </p:nvSpPr>
          <p:spPr>
            <a:xfrm>
              <a:off x="-4030088" y="3404231"/>
              <a:ext cx="0" cy="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DFE87CD-8DE1-43C7-AE5B-8300AFBDCD6C}"/>
                </a:ext>
              </a:extLst>
            </p:cNvPr>
            <p:cNvSpPr/>
            <p:nvPr/>
          </p:nvSpPr>
          <p:spPr>
            <a:xfrm>
              <a:off x="-4030088" y="4036999"/>
              <a:ext cx="0" cy="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048C060-21D5-418A-A16E-8F508FEB2859}"/>
                </a:ext>
              </a:extLst>
            </p:cNvPr>
            <p:cNvSpPr/>
            <p:nvPr/>
          </p:nvSpPr>
          <p:spPr>
            <a:xfrm>
              <a:off x="-3813669" y="4631606"/>
              <a:ext cx="0" cy="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8A8CBF5-4A09-4AF6-AFF7-1BA1583E52C4}"/>
                </a:ext>
              </a:extLst>
            </p:cNvPr>
            <p:cNvSpPr/>
            <p:nvPr/>
          </p:nvSpPr>
          <p:spPr>
            <a:xfrm>
              <a:off x="-3406934" y="5116333"/>
              <a:ext cx="0" cy="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2A1E1E-1FBE-4BB8-ABD2-A05FF61FE3E9}"/>
                </a:ext>
              </a:extLst>
            </p:cNvPr>
            <p:cNvGrpSpPr/>
            <p:nvPr/>
          </p:nvGrpSpPr>
          <p:grpSpPr>
            <a:xfrm>
              <a:off x="-4318261" y="3748829"/>
              <a:ext cx="1199500" cy="1655674"/>
              <a:chOff x="3042659" y="3261381"/>
              <a:chExt cx="1199500" cy="165567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D04CB0CA-F590-4DF0-B9AA-3F9966424145}"/>
                      </a:ext>
                    </a:extLst>
                  </p:cNvPr>
                  <p:cNvSpPr/>
                  <p:nvPr/>
                </p:nvSpPr>
                <p:spPr>
                  <a:xfrm>
                    <a:off x="3665813" y="4340715"/>
                    <a:ext cx="576346" cy="5763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CE5DEDC9-B26A-4DDA-8A9A-B48979694F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5813" y="4340715"/>
                    <a:ext cx="576346" cy="57634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0AB5DC18-9AC2-401A-B761-8B4B8CBC6F12}"/>
                      </a:ext>
                    </a:extLst>
                  </p:cNvPr>
                  <p:cNvSpPr/>
                  <p:nvPr/>
                </p:nvSpPr>
                <p:spPr>
                  <a:xfrm>
                    <a:off x="3259078" y="3855988"/>
                    <a:ext cx="576346" cy="5763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Met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A31B3B9C-DD15-4001-A4C1-C6CEDE3D69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9078" y="3855988"/>
                    <a:ext cx="576346" cy="57634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l="-1053"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F7182C5-E1C5-4964-B4C7-B3A219D06734}"/>
                      </a:ext>
                    </a:extLst>
                  </p:cNvPr>
                  <p:cNvSpPr/>
                  <p:nvPr/>
                </p:nvSpPr>
                <p:spPr>
                  <a:xfrm>
                    <a:off x="3042659" y="3261381"/>
                    <a:ext cx="576346" cy="5763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pd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6D37765-EF6A-48C6-A127-EF4D761DF7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2659" y="3261381"/>
                    <a:ext cx="576346" cy="57634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042"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73358075-A1CF-49AA-AA0A-9726B5047AA7}"/>
                    </a:ext>
                  </a:extLst>
                </p:cNvPr>
                <p:cNvSpPr/>
                <p:nvPr/>
              </p:nvSpPr>
              <p:spPr>
                <a:xfrm>
                  <a:off x="-4318261" y="3116061"/>
                  <a:ext cx="576346" cy="576340"/>
                </a:xfrm>
                <a:prstGeom prst="ellipse">
                  <a:avLst/>
                </a:prstGeom>
                <a:solidFill>
                  <a:srgbClr val="FFC374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14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0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R</m:t>
                            </m:r>
                            <m:r>
                              <m:rPr>
                                <m:sty m:val="p"/>
                              </m:rPr>
                              <a:rPr lang="en-US" sz="1400" b="0" i="0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i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73358075-A1CF-49AA-AA0A-9726B5047A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8261" y="3116061"/>
                  <a:ext cx="576346" cy="57634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744C96B-8B27-4779-8A24-2FA8087A0EB4}"/>
                    </a:ext>
                  </a:extLst>
                </p:cNvPr>
                <p:cNvSpPr/>
                <p:nvPr/>
              </p:nvSpPr>
              <p:spPr>
                <a:xfrm>
                  <a:off x="-4101842" y="2521455"/>
                  <a:ext cx="576346" cy="576340"/>
                </a:xfrm>
                <a:prstGeom prst="ellipse">
                  <a:avLst/>
                </a:prstGeom>
                <a:solidFill>
                  <a:srgbClr val="FFC374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4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0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1400" b="0" i="0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RT</m:t>
                            </m:r>
                          </m:e>
                          <m:sub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i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744C96B-8B27-4779-8A24-2FA8087A0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101842" y="2521455"/>
                  <a:ext cx="576346" cy="576340"/>
                </a:xfrm>
                <a:prstGeom prst="ellipse">
                  <a:avLst/>
                </a:prstGeom>
                <a:blipFill>
                  <a:blip r:embed="rId9"/>
                  <a:stretch>
                    <a:fillRect l="-4167"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8F2EE77-DD8F-4824-ACF4-4B36C784135C}"/>
                    </a:ext>
                  </a:extLst>
                </p:cNvPr>
                <p:cNvSpPr/>
                <p:nvPr/>
              </p:nvSpPr>
              <p:spPr>
                <a:xfrm>
                  <a:off x="-3695107" y="2036727"/>
                  <a:ext cx="576346" cy="576340"/>
                </a:xfrm>
                <a:prstGeom prst="ellipse">
                  <a:avLst/>
                </a:prstGeom>
                <a:solidFill>
                  <a:srgbClr val="FFC374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14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Ta</m:t>
                            </m:r>
                          </m:e>
                          <m:sub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i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8F2EE77-DD8F-4824-ACF4-4B36C78413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5107" y="2036727"/>
                  <a:ext cx="576346" cy="57634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665585-3590-4A84-90E4-98A9A6C6D549}"/>
                </a:ext>
              </a:extLst>
            </p:cNvPr>
            <p:cNvSpPr/>
            <p:nvPr/>
          </p:nvSpPr>
          <p:spPr>
            <a:xfrm>
              <a:off x="-5478288" y="1936265"/>
              <a:ext cx="4873768" cy="35687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740DD27-A5F5-49C5-8498-37D3DE7DA5FD}"/>
                </a:ext>
              </a:extLst>
            </p:cNvPr>
            <p:cNvCxnSpPr>
              <a:cxnSpLocks/>
              <a:stCxn id="42" idx="0"/>
              <a:endCxn id="7" idx="4"/>
            </p:cNvCxnSpPr>
            <p:nvPr/>
          </p:nvCxnSpPr>
          <p:spPr>
            <a:xfrm flipV="1">
              <a:off x="-2332430" y="4008785"/>
              <a:ext cx="0" cy="1547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90CCC83-E9BF-4CD3-B1E9-A3897AB3A822}"/>
                </a:ext>
              </a:extLst>
            </p:cNvPr>
            <p:cNvCxnSpPr>
              <a:cxnSpLocks/>
              <a:stCxn id="41" idx="0"/>
              <a:endCxn id="6" idx="4"/>
            </p:cNvCxnSpPr>
            <p:nvPr/>
          </p:nvCxnSpPr>
          <p:spPr>
            <a:xfrm flipV="1">
              <a:off x="-1090551" y="4012822"/>
              <a:ext cx="0" cy="22732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D70B239-F839-4A60-ACF0-4F1D1829681D}"/>
                </a:ext>
              </a:extLst>
            </p:cNvPr>
            <p:cNvCxnSpPr>
              <a:cxnSpLocks/>
              <a:stCxn id="40" idx="2"/>
              <a:endCxn id="7" idx="4"/>
            </p:cNvCxnSpPr>
            <p:nvPr/>
          </p:nvCxnSpPr>
          <p:spPr>
            <a:xfrm flipH="1" flipV="1">
              <a:off x="-2332430" y="4008785"/>
              <a:ext cx="1241879" cy="28538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E4C3BD3-55C7-451F-BFA2-07A77490A507}"/>
                </a:ext>
              </a:extLst>
            </p:cNvPr>
            <p:cNvCxnSpPr>
              <a:cxnSpLocks/>
              <a:stCxn id="39" idx="0"/>
              <a:endCxn id="6" idx="4"/>
            </p:cNvCxnSpPr>
            <p:nvPr/>
          </p:nvCxnSpPr>
          <p:spPr>
            <a:xfrm flipV="1">
              <a:off x="-2332429" y="4012822"/>
              <a:ext cx="1241878" cy="19089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63A81DF-5C2D-4D7D-80DC-A20D20C1CA3A}"/>
                </a:ext>
              </a:extLst>
            </p:cNvPr>
            <p:cNvSpPr/>
            <p:nvPr/>
          </p:nvSpPr>
          <p:spPr>
            <a:xfrm>
              <a:off x="-5694046" y="1487119"/>
              <a:ext cx="5318125" cy="47608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A7766D2-BD54-4B85-A550-1B240F5F77F5}"/>
                </a:ext>
              </a:extLst>
            </p:cNvPr>
            <p:cNvGrpSpPr/>
            <p:nvPr/>
          </p:nvGrpSpPr>
          <p:grpSpPr>
            <a:xfrm>
              <a:off x="-5272315" y="3748829"/>
              <a:ext cx="1199500" cy="1655674"/>
              <a:chOff x="1722476" y="3261381"/>
              <a:chExt cx="1199500" cy="1655674"/>
            </a:xfrm>
            <a:solidFill>
              <a:srgbClr val="FFC374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7507B0A4-55B8-40C6-BAAF-41CF914D4D67}"/>
                      </a:ext>
                    </a:extLst>
                  </p:cNvPr>
                  <p:cNvSpPr/>
                  <p:nvPr/>
                </p:nvSpPr>
                <p:spPr>
                  <a:xfrm>
                    <a:off x="2345630" y="4340715"/>
                    <a:ext cx="576346" cy="57634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400" b="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obs</m:t>
                              </m:r>
                            </m:sup>
                          </m:sSubSup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C384BE7D-8930-4BEA-BF9F-0EDDED7333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0" y="4340715"/>
                    <a:ext cx="576346" cy="57634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1053"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66BBF921-4E00-48B1-9037-15CCCB5C0DED}"/>
                      </a:ext>
                    </a:extLst>
                  </p:cNvPr>
                  <p:cNvSpPr/>
                  <p:nvPr/>
                </p:nvSpPr>
                <p:spPr>
                  <a:xfrm>
                    <a:off x="1938895" y="3855988"/>
                    <a:ext cx="576346" cy="57634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400" b="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Met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obs</m:t>
                              </m:r>
                            </m:sup>
                          </m:sSubSup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042CD7B9-3368-4760-BCC8-8BDFD47076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8895" y="3855988"/>
                    <a:ext cx="576346" cy="57634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 l="-5208" r="-2083"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E186555-FF32-44BB-9610-96DE9FF1B59D}"/>
                      </a:ext>
                    </a:extLst>
                  </p:cNvPr>
                  <p:cNvSpPr/>
                  <p:nvPr/>
                </p:nvSpPr>
                <p:spPr>
                  <a:xfrm>
                    <a:off x="1722476" y="3261381"/>
                    <a:ext cx="576346" cy="57634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400" b="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pd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obs</m:t>
                              </m:r>
                            </m:sup>
                          </m:sSubSup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35D4B3FD-BCF1-4D2B-927A-C05ABB7513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476" y="3261381"/>
                    <a:ext cx="576346" cy="57634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 l="-5263"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976EB62-DF7C-4133-A0E9-FDD9FF065A36}"/>
                </a:ext>
              </a:extLst>
            </p:cNvPr>
            <p:cNvCxnSpPr>
              <a:cxnSpLocks/>
              <a:stCxn id="52" idx="2"/>
              <a:endCxn id="49" idx="6"/>
            </p:cNvCxnSpPr>
            <p:nvPr/>
          </p:nvCxnSpPr>
          <p:spPr>
            <a:xfrm flipH="1">
              <a:off x="-4695969" y="4036999"/>
              <a:ext cx="3777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950BCC9-E8EC-4892-A1CC-0D991D745041}"/>
                </a:ext>
              </a:extLst>
            </p:cNvPr>
            <p:cNvCxnSpPr>
              <a:cxnSpLocks/>
              <a:stCxn id="51" idx="2"/>
              <a:endCxn id="48" idx="6"/>
            </p:cNvCxnSpPr>
            <p:nvPr/>
          </p:nvCxnSpPr>
          <p:spPr>
            <a:xfrm flipH="1">
              <a:off x="-4479550" y="4631606"/>
              <a:ext cx="3777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3FC516C-D0EC-4F62-B665-C72A2CC34846}"/>
                </a:ext>
              </a:extLst>
            </p:cNvPr>
            <p:cNvCxnSpPr>
              <a:cxnSpLocks/>
              <a:stCxn id="50" idx="2"/>
              <a:endCxn id="47" idx="6"/>
            </p:cNvCxnSpPr>
            <p:nvPr/>
          </p:nvCxnSpPr>
          <p:spPr>
            <a:xfrm flipH="1">
              <a:off x="-4072815" y="5116333"/>
              <a:ext cx="3777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4127D8D-745F-4F37-9C1E-5EB267CAF3A2}"/>
                </a:ext>
              </a:extLst>
            </p:cNvPr>
            <p:cNvSpPr/>
            <p:nvPr/>
          </p:nvSpPr>
          <p:spPr>
            <a:xfrm>
              <a:off x="-5920075" y="6574279"/>
              <a:ext cx="0" cy="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1"/>
            <a:lstStyle/>
            <a:p>
              <a:pPr algn="ctr">
                <a:defRPr/>
              </a:pPr>
              <a:endParaRPr lang="en-US" b="1" kern="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Straight Arrow Connector 71">
              <a:extLst>
                <a:ext uri="{FF2B5EF4-FFF2-40B4-BE49-F238E27FC236}">
                  <a16:creationId xmlns:a16="http://schemas.microsoft.com/office/drawing/2014/main" id="{CB767A94-DBFB-4784-AA8E-A020F3C0452F}"/>
                </a:ext>
              </a:extLst>
            </p:cNvPr>
            <p:cNvCxnSpPr>
              <a:cxnSpLocks/>
              <a:stCxn id="35" idx="0"/>
              <a:endCxn id="49" idx="2"/>
            </p:cNvCxnSpPr>
            <p:nvPr/>
          </p:nvCxnSpPr>
          <p:spPr>
            <a:xfrm rot="5400000" flipH="1" flipV="1">
              <a:off x="-6864835" y="4981760"/>
              <a:ext cx="2537280" cy="64775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71">
              <a:extLst>
                <a:ext uri="{FF2B5EF4-FFF2-40B4-BE49-F238E27FC236}">
                  <a16:creationId xmlns:a16="http://schemas.microsoft.com/office/drawing/2014/main" id="{F7396293-53D8-47A2-852A-885A556FEEC6}"/>
                </a:ext>
              </a:extLst>
            </p:cNvPr>
            <p:cNvCxnSpPr>
              <a:cxnSpLocks/>
              <a:stCxn id="35" idx="0"/>
              <a:endCxn id="47" idx="2"/>
            </p:cNvCxnSpPr>
            <p:nvPr/>
          </p:nvCxnSpPr>
          <p:spPr>
            <a:xfrm rot="5400000" flipH="1" flipV="1">
              <a:off x="-6013591" y="5209850"/>
              <a:ext cx="1457946" cy="12709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89">
              <a:extLst>
                <a:ext uri="{FF2B5EF4-FFF2-40B4-BE49-F238E27FC236}">
                  <a16:creationId xmlns:a16="http://schemas.microsoft.com/office/drawing/2014/main" id="{BB189A36-313D-42DF-AB98-A6B9CE3F2B1B}"/>
                </a:ext>
              </a:extLst>
            </p:cNvPr>
            <p:cNvCxnSpPr>
              <a:cxnSpLocks/>
              <a:stCxn id="35" idx="0"/>
              <a:endCxn id="48" idx="2"/>
            </p:cNvCxnSpPr>
            <p:nvPr/>
          </p:nvCxnSpPr>
          <p:spPr>
            <a:xfrm rot="5400000" flipH="1" flipV="1">
              <a:off x="-6459321" y="5170854"/>
              <a:ext cx="1942673" cy="86417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73702B7-A37C-4128-A101-985BCC5F2E65}"/>
                </a:ext>
              </a:extLst>
            </p:cNvPr>
            <p:cNvSpPr/>
            <p:nvPr/>
          </p:nvSpPr>
          <p:spPr>
            <a:xfrm>
              <a:off x="-2332430" y="5921742"/>
              <a:ext cx="0" cy="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B99AC8-E489-4DE1-8466-F0BFE463E09E}"/>
                </a:ext>
              </a:extLst>
            </p:cNvPr>
            <p:cNvSpPr/>
            <p:nvPr/>
          </p:nvSpPr>
          <p:spPr>
            <a:xfrm>
              <a:off x="-1090551" y="6862645"/>
              <a:ext cx="0" cy="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967F6A2-7073-4961-9199-124A21344F9F}"/>
                    </a:ext>
                  </a:extLst>
                </p:cNvPr>
                <p:cNvSpPr/>
                <p:nvPr/>
              </p:nvSpPr>
              <p:spPr>
                <a:xfrm>
                  <a:off x="-1378724" y="6286109"/>
                  <a:ext cx="576346" cy="57634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1" i="0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𝛉</m:t>
                        </m:r>
                      </m:oMath>
                    </m:oMathPara>
                  </a14:m>
                  <a:endParaRPr lang="en-US" b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967F6A2-7073-4961-9199-124A21344F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78724" y="6286109"/>
                  <a:ext cx="576346" cy="57634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CE67024-D526-46CA-8F49-2D61C49FBEF6}"/>
                    </a:ext>
                  </a:extLst>
                </p:cNvPr>
                <p:cNvSpPr/>
                <p:nvPr/>
              </p:nvSpPr>
              <p:spPr>
                <a:xfrm>
                  <a:off x="-2620603" y="5556665"/>
                  <a:ext cx="576346" cy="57634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i="1" kern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CE67024-D526-46CA-8F49-2D61C49FBE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20603" y="5556665"/>
                  <a:ext cx="576346" cy="57634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EDCFE12-A148-4B09-B775-95C110892ABE}"/>
                </a:ext>
              </a:extLst>
            </p:cNvPr>
            <p:cNvCxnSpPr>
              <a:cxnSpLocks/>
              <a:stCxn id="41" idx="2"/>
              <a:endCxn id="35" idx="6"/>
            </p:cNvCxnSpPr>
            <p:nvPr/>
          </p:nvCxnSpPr>
          <p:spPr>
            <a:xfrm flipH="1">
              <a:off x="-5920074" y="6574279"/>
              <a:ext cx="454135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19A2D3B-AAFD-4C76-867D-BAC490E9A7BA}"/>
                </a:ext>
              </a:extLst>
            </p:cNvPr>
            <p:cNvSpPr/>
            <p:nvPr/>
          </p:nvSpPr>
          <p:spPr>
            <a:xfrm>
              <a:off x="-2332430" y="6574279"/>
              <a:ext cx="0" cy="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1"/>
            <a:lstStyle/>
            <a:p>
              <a:pPr algn="ctr">
                <a:defRPr/>
              </a:pPr>
              <a:endParaRPr lang="en-US" b="1" kern="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1F5CF40-9F5F-475C-AD68-21EEB2CA9E92}"/>
                    </a:ext>
                  </a:extLst>
                </p:cNvPr>
                <p:cNvSpPr txBox="1"/>
                <p:nvPr/>
              </p:nvSpPr>
              <p:spPr>
                <a:xfrm>
                  <a:off x="-1893687" y="1974365"/>
                  <a:ext cx="12035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1F5CF40-9F5F-475C-AD68-21EEB2CA9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893687" y="1974365"/>
                  <a:ext cx="120359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7692" r="-7143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7D7C6CF-98A7-4125-92F3-3345003DF451}"/>
                    </a:ext>
                  </a:extLst>
                </p:cNvPr>
                <p:cNvSpPr txBox="1"/>
                <p:nvPr/>
              </p:nvSpPr>
              <p:spPr>
                <a:xfrm>
                  <a:off x="-1636107" y="1525219"/>
                  <a:ext cx="11746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7D7C6CF-98A7-4125-92F3-3345003DF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36107" y="1525219"/>
                  <a:ext cx="1174616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7910" r="-10169" b="-21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0BBDD6C-DEE7-4D85-A4C6-92F49B742E9F}"/>
              </a:ext>
            </a:extLst>
          </p:cNvPr>
          <p:cNvSpPr txBox="1">
            <a:spLocks/>
          </p:cNvSpPr>
          <p:nvPr/>
        </p:nvSpPr>
        <p:spPr>
          <a:xfrm>
            <a:off x="5227163" y="2045285"/>
            <a:ext cx="4071671" cy="1630642"/>
          </a:xfrm>
          <a:prstGeom prst="rect">
            <a:avLst/>
          </a:prstGeom>
          <a:noFill/>
          <a:ln w="158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3" indent="-112713">
              <a:lnSpc>
                <a:spcPct val="130000"/>
              </a:lnSpc>
              <a:spcBef>
                <a:spcPts val="0"/>
              </a:spcBef>
            </a:pPr>
            <a:r>
              <a:rPr lang="en-US" sz="1750" i="1" dirty="0"/>
              <a:t>“The true values were </a:t>
            </a:r>
            <a:r>
              <a:rPr lang="en-US" sz="1750" b="1" i="1" dirty="0">
                <a:solidFill>
                  <a:srgbClr val="558ED5"/>
                </a:solidFill>
              </a:rPr>
              <a:t>not measured</a:t>
            </a:r>
            <a:r>
              <a:rPr lang="en-US" sz="1750" i="1" dirty="0"/>
              <a:t>, but there are relationships between the </a:t>
            </a:r>
            <a:r>
              <a:rPr lang="en-US" sz="1750" b="1" i="1" dirty="0">
                <a:solidFill>
                  <a:srgbClr val="558ED5"/>
                </a:solidFill>
              </a:rPr>
              <a:t>observed</a:t>
            </a:r>
            <a:r>
              <a:rPr lang="en-US" sz="1750" i="1" dirty="0"/>
              <a:t> and the </a:t>
            </a:r>
            <a:r>
              <a:rPr lang="en-US" sz="1750" b="1" i="1" dirty="0">
                <a:solidFill>
                  <a:srgbClr val="558ED5"/>
                </a:solidFill>
              </a:rPr>
              <a:t>true</a:t>
            </a:r>
            <a:r>
              <a:rPr lang="en-US" sz="1750" i="1" dirty="0"/>
              <a:t> values.”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8901038-BD1D-4368-9042-692443BB10A6}"/>
                  </a:ext>
                </a:extLst>
              </p:cNvPr>
              <p:cNvSpPr/>
              <p:nvPr/>
            </p:nvSpPr>
            <p:spPr>
              <a:xfrm>
                <a:off x="5460639" y="3936923"/>
                <a:ext cx="4071671" cy="1809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Spd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obs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Spd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Spd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Spd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obs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Spd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Spd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endPara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Clo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obs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Clo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Clo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Clo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obs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Clo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Clo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Met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obs</m:t>
                            </m:r>
                          </m:sup>
                        </m:sSub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Met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Met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Met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</m:sSub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Met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     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Met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sz="12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Met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sz="12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2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2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Met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en-US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2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Met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en-US" sz="12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2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Met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  <m:r>
                                                  <a:rPr lang="en-US" sz="12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2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Met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2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2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8901038-BD1D-4368-9042-692443BB1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639" y="3936923"/>
                <a:ext cx="4071671" cy="180921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AD1558FF-56BA-479D-AEB3-C53148C214B8}"/>
              </a:ext>
            </a:extLst>
          </p:cNvPr>
          <p:cNvSpPr/>
          <p:nvPr/>
        </p:nvSpPr>
        <p:spPr>
          <a:xfrm>
            <a:off x="5227163" y="1891841"/>
            <a:ext cx="454342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q"/>
              <a:tabLst>
                <a:tab pos="290513" algn="l"/>
              </a:tabLst>
            </a:pPr>
            <a:r>
              <a:rPr lang="en-US" b="1" dirty="0">
                <a:solidFill>
                  <a:schemeClr val="accent1"/>
                </a:solidFill>
              </a:rPr>
              <a:t>Error-in-variables</a:t>
            </a:r>
          </a:p>
        </p:txBody>
      </p:sp>
    </p:spTree>
    <p:extLst>
      <p:ext uri="{BB962C8B-B14F-4D97-AF65-F5344CB8AC3E}">
        <p14:creationId xmlns:p14="http://schemas.microsoft.com/office/powerpoint/2010/main" val="516665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D0CFE4-6BB6-4480-8E7D-6E4033829E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72DD79-7B1C-4FB7-9B98-CD53777B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Algorithm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768122-9B8E-4834-B365-E42213CB1156}"/>
              </a:ext>
            </a:extLst>
          </p:cNvPr>
          <p:cNvSpPr txBox="1">
            <a:spLocks/>
          </p:cNvSpPr>
          <p:nvPr/>
        </p:nvSpPr>
        <p:spPr>
          <a:xfrm>
            <a:off x="372386" y="2019466"/>
            <a:ext cx="8713561" cy="3790130"/>
          </a:xfr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latinLnBrk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1"/>
                </a:solidFill>
              </a:rPr>
              <a:t>5,454 latent variables </a:t>
            </a:r>
            <a:r>
              <a:rPr lang="en-US" sz="2000" dirty="0"/>
              <a:t>including 59 model parameters, 259 hidden characteristics</a:t>
            </a:r>
          </a:p>
          <a:p>
            <a:pPr marL="342900" lvl="1" indent="-342900" latinLnBrk="0">
              <a:lnSpc>
                <a:spcPct val="120000"/>
              </a:lnSpc>
              <a:spcBef>
                <a:spcPts val="36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1"/>
                </a:solidFill>
              </a:rPr>
              <a:t>Automatic Differentiation Variational Inference (ADVI)</a:t>
            </a:r>
            <a:r>
              <a:rPr lang="en-US" sz="2000" dirty="0"/>
              <a:t> algorithm</a:t>
            </a:r>
          </a:p>
          <a:p>
            <a:pPr marL="569913" lvl="1" indent="-342900" latinLnBrk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Suitable for </a:t>
            </a:r>
            <a:r>
              <a:rPr lang="en-US" sz="2000" b="1" dirty="0">
                <a:solidFill>
                  <a:schemeClr val="accent1"/>
                </a:solidFill>
              </a:rPr>
              <a:t>high-dimensional problems</a:t>
            </a:r>
            <a:endParaRPr lang="en-US" sz="2000" dirty="0"/>
          </a:p>
          <a:p>
            <a:pPr marL="569913" lvl="1" indent="-342900" latinLnBrk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Significantly faster</a:t>
            </a:r>
            <a:r>
              <a:rPr lang="en-US" sz="2000" dirty="0">
                <a:sym typeface="Wingdings" panose="05000000000000000000" pitchFamily="2" charset="2"/>
              </a:rPr>
              <a:t> than typical </a:t>
            </a:r>
            <a:r>
              <a:rPr lang="it-IT" sz="2000" dirty="0">
                <a:sym typeface="Wingdings" panose="05000000000000000000" pitchFamily="2" charset="2"/>
              </a:rPr>
              <a:t>Markov chain Monte Carlo (MCMC) methods </a:t>
            </a:r>
            <a:br>
              <a:rPr lang="it-IT" sz="2000" dirty="0">
                <a:sym typeface="Wingdings" panose="05000000000000000000" pitchFamily="2" charset="2"/>
              </a:rPr>
            </a:br>
            <a:r>
              <a:rPr lang="en-US" sz="2000" dirty="0"/>
              <a:t>ex) Training time with 100 CPUs </a:t>
            </a:r>
            <a:r>
              <a:rPr lang="en-US" sz="2000" b="1" dirty="0">
                <a:solidFill>
                  <a:schemeClr val="accent1"/>
                </a:solidFill>
              </a:rPr>
              <a:t>≈ 1.5 hour</a:t>
            </a:r>
          </a:p>
        </p:txBody>
      </p:sp>
    </p:spTree>
    <p:extLst>
      <p:ext uri="{BB962C8B-B14F-4D97-AF65-F5344CB8AC3E}">
        <p14:creationId xmlns:p14="http://schemas.microsoft.com/office/powerpoint/2010/main" val="399092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8BA678AD-4465-49B6-AAB0-B123E4B7C7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715D7-397A-4DCE-B4C2-0F058221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Thermal Preference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A998B3-2116-4340-9C98-226F5FA82BD5}"/>
              </a:ext>
            </a:extLst>
          </p:cNvPr>
          <p:cNvGrpSpPr/>
          <p:nvPr/>
        </p:nvGrpSpPr>
        <p:grpSpPr>
          <a:xfrm>
            <a:off x="691227" y="1221300"/>
            <a:ext cx="7616406" cy="5196953"/>
            <a:chOff x="406833" y="1297233"/>
            <a:chExt cx="8070492" cy="55067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E78C6A-505F-4B4F-B431-A7AAB0C7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261" y="4200457"/>
              <a:ext cx="3824064" cy="260356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3BCF52-755C-4BB0-AD86-1AE966318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33" y="1297233"/>
              <a:ext cx="3824064" cy="26035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10859D-9EBB-43F0-920E-105674622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261" y="1297233"/>
              <a:ext cx="3824064" cy="260356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3E73DE9-D2CE-4ABB-BE68-FD93DC425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33" y="4200457"/>
              <a:ext cx="3824064" cy="2603569"/>
            </a:xfrm>
            <a:prstGeom prst="rect">
              <a:avLst/>
            </a:prstGeom>
          </p:spPr>
        </p:pic>
      </p:grpSp>
      <p:pic>
        <p:nvPicPr>
          <p:cNvPr id="30" name="Picture 29" descr="C:\Users\lee1904\AppData\Local\Microsoft\Windows\INetCache\Content.Word\F11.png">
            <a:extLst>
              <a:ext uri="{FF2B5EF4-FFF2-40B4-BE49-F238E27FC236}">
                <a16:creationId xmlns:a16="http://schemas.microsoft.com/office/drawing/2014/main" id="{693251F4-3EC5-471D-8F02-A972718368D0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0" t="1397" r="29320" b="95528"/>
          <a:stretch/>
        </p:blipFill>
        <p:spPr bwMode="auto">
          <a:xfrm>
            <a:off x="1693077" y="784223"/>
            <a:ext cx="5757846" cy="305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38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791365-3CE1-49D3-9ADB-ED0F352ADD4C}"/>
              </a:ext>
            </a:extLst>
          </p:cNvPr>
          <p:cNvGrpSpPr/>
          <p:nvPr/>
        </p:nvGrpSpPr>
        <p:grpSpPr>
          <a:xfrm>
            <a:off x="233249" y="1422400"/>
            <a:ext cx="4368800" cy="5376940"/>
            <a:chOff x="533400" y="1422400"/>
            <a:chExt cx="4368800" cy="53769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AAAC2FB-99B9-43F3-9812-E9833506414C}"/>
                    </a:ext>
                  </a:extLst>
                </p:cNvPr>
                <p:cNvSpPr/>
                <p:nvPr/>
              </p:nvSpPr>
              <p:spPr>
                <a:xfrm>
                  <a:off x="3899396" y="6223000"/>
                  <a:ext cx="576346" cy="57634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1" i="0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𝛉</m:t>
                        </m:r>
                      </m:oMath>
                    </m:oMathPara>
                  </a14:m>
                  <a:endParaRPr lang="en-US" b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DDB4CDA7-697F-4BBC-9352-461F8BCBCA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396" y="6223000"/>
                  <a:ext cx="576346" cy="57634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20FB2AED-4B7F-4199-BF8A-BB218393A47E}"/>
                    </a:ext>
                  </a:extLst>
                </p:cNvPr>
                <p:cNvSpPr/>
                <p:nvPr/>
              </p:nvSpPr>
              <p:spPr>
                <a:xfrm>
                  <a:off x="2657517" y="5492653"/>
                  <a:ext cx="576346" cy="57634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i="1" kern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8BCE82CB-F53C-443D-BEF7-D2D453466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7517" y="5492653"/>
                  <a:ext cx="576346" cy="576340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71">
              <a:extLst>
                <a:ext uri="{FF2B5EF4-FFF2-40B4-BE49-F238E27FC236}">
                  <a16:creationId xmlns:a16="http://schemas.microsoft.com/office/drawing/2014/main" id="{80F33AC8-25E9-4996-9F49-706CDB008690}"/>
                </a:ext>
              </a:extLst>
            </p:cNvPr>
            <p:cNvCxnSpPr>
              <a:cxnSpLocks/>
              <a:stCxn id="5" idx="2"/>
              <a:endCxn id="6" idx="4"/>
            </p:cNvCxnSpPr>
            <p:nvPr/>
          </p:nvCxnSpPr>
          <p:spPr>
            <a:xfrm rot="10800000">
              <a:off x="2945690" y="6068994"/>
              <a:ext cx="953706" cy="44217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DA9ACA1-DA08-43C4-9BBE-04D58CC4FD72}"/>
                    </a:ext>
                  </a:extLst>
                </p:cNvPr>
                <p:cNvSpPr/>
                <p:nvPr/>
              </p:nvSpPr>
              <p:spPr>
                <a:xfrm>
                  <a:off x="3899396" y="3371763"/>
                  <a:ext cx="576346" cy="576340"/>
                </a:xfrm>
                <a:prstGeom prst="ellipse">
                  <a:avLst/>
                </a:prstGeom>
                <a:solidFill>
                  <a:srgbClr val="A3D977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b="0" i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DA9ACA1-DA08-43C4-9BBE-04D58CC4F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396" y="3371763"/>
                  <a:ext cx="576346" cy="576340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4412265-9857-4B7D-82A5-9B984A89AB33}"/>
                    </a:ext>
                  </a:extLst>
                </p:cNvPr>
                <p:cNvSpPr/>
                <p:nvPr/>
              </p:nvSpPr>
              <p:spPr>
                <a:xfrm>
                  <a:off x="2657517" y="3367726"/>
                  <a:ext cx="576346" cy="57634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i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908995F4-669C-4128-87DE-539E0B2879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7517" y="3367726"/>
                  <a:ext cx="576346" cy="576340"/>
                </a:xfrm>
                <a:prstGeom prst="ellipse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69B3C6-B295-4609-B031-5EE537952748}"/>
                </a:ext>
              </a:extLst>
            </p:cNvPr>
            <p:cNvCxnSpPr>
              <a:cxnSpLocks/>
              <a:stCxn id="9" idx="6"/>
              <a:endCxn id="8" idx="2"/>
            </p:cNvCxnSpPr>
            <p:nvPr/>
          </p:nvCxnSpPr>
          <p:spPr>
            <a:xfrm>
              <a:off x="3233863" y="3655896"/>
              <a:ext cx="665533" cy="40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41C827-F9CB-44B5-95C6-8C1F54856F19}"/>
                </a:ext>
              </a:extLst>
            </p:cNvPr>
            <p:cNvCxnSpPr>
              <a:cxnSpLocks/>
              <a:stCxn id="26" idx="5"/>
              <a:endCxn id="9" idx="2"/>
            </p:cNvCxnSpPr>
            <p:nvPr/>
          </p:nvCxnSpPr>
          <p:spPr>
            <a:xfrm>
              <a:off x="1871187" y="2260179"/>
              <a:ext cx="786330" cy="1395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84A51D-67E3-4F34-9959-797937518762}"/>
                </a:ext>
              </a:extLst>
            </p:cNvPr>
            <p:cNvCxnSpPr>
              <a:cxnSpLocks/>
              <a:stCxn id="27" idx="5"/>
              <a:endCxn id="9" idx="2"/>
            </p:cNvCxnSpPr>
            <p:nvPr/>
          </p:nvCxnSpPr>
          <p:spPr>
            <a:xfrm>
              <a:off x="1464452" y="2744907"/>
              <a:ext cx="1193065" cy="910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53E8428-AAA6-4155-A06D-F3E98EE4447E}"/>
                </a:ext>
              </a:extLst>
            </p:cNvPr>
            <p:cNvCxnSpPr>
              <a:cxnSpLocks/>
              <a:stCxn id="28" idx="5"/>
              <a:endCxn id="9" idx="2"/>
            </p:cNvCxnSpPr>
            <p:nvPr/>
          </p:nvCxnSpPr>
          <p:spPr>
            <a:xfrm>
              <a:off x="1248033" y="3339513"/>
              <a:ext cx="1409484" cy="316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1C33EBF-2077-4234-8B80-9CEB60670834}"/>
                </a:ext>
              </a:extLst>
            </p:cNvPr>
            <p:cNvCxnSpPr>
              <a:cxnSpLocks/>
              <a:stCxn id="29" idx="5"/>
              <a:endCxn id="9" idx="2"/>
            </p:cNvCxnSpPr>
            <p:nvPr/>
          </p:nvCxnSpPr>
          <p:spPr>
            <a:xfrm flipV="1">
              <a:off x="1248033" y="3655896"/>
              <a:ext cx="1409484" cy="3163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D512E4C-C1F4-4B80-9A2A-565C88C56006}"/>
                </a:ext>
              </a:extLst>
            </p:cNvPr>
            <p:cNvCxnSpPr>
              <a:cxnSpLocks/>
              <a:stCxn id="30" idx="5"/>
              <a:endCxn id="9" idx="2"/>
            </p:cNvCxnSpPr>
            <p:nvPr/>
          </p:nvCxnSpPr>
          <p:spPr>
            <a:xfrm flipV="1">
              <a:off x="1464452" y="3655896"/>
              <a:ext cx="1193065" cy="9109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B16B25-04D8-4B02-A8BF-148D6AADF813}"/>
                </a:ext>
              </a:extLst>
            </p:cNvPr>
            <p:cNvCxnSpPr>
              <a:cxnSpLocks/>
              <a:stCxn id="31" idx="5"/>
              <a:endCxn id="9" idx="2"/>
            </p:cNvCxnSpPr>
            <p:nvPr/>
          </p:nvCxnSpPr>
          <p:spPr>
            <a:xfrm flipV="1">
              <a:off x="1871187" y="3655896"/>
              <a:ext cx="786330" cy="1395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2212003-07A8-4BF9-97F5-D9F3F5E14E43}"/>
                </a:ext>
              </a:extLst>
            </p:cNvPr>
            <p:cNvGrpSpPr/>
            <p:nvPr/>
          </p:nvGrpSpPr>
          <p:grpSpPr>
            <a:xfrm>
              <a:off x="959859" y="1972008"/>
              <a:ext cx="1199500" cy="3367776"/>
              <a:chOff x="2928911" y="2255133"/>
              <a:chExt cx="1199500" cy="33677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45AF7BF-CA9A-4C1C-81E2-4D77131BF549}"/>
                  </a:ext>
                </a:extLst>
              </p:cNvPr>
              <p:cNvSpPr/>
              <p:nvPr/>
            </p:nvSpPr>
            <p:spPr>
              <a:xfrm>
                <a:off x="3840238" y="2543303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399AFCC-FD86-4215-9855-280DF9939427}"/>
                  </a:ext>
                </a:extLst>
              </p:cNvPr>
              <p:cNvSpPr/>
              <p:nvPr/>
            </p:nvSpPr>
            <p:spPr>
              <a:xfrm>
                <a:off x="3433503" y="3028031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77DE24A-AA7F-431C-943E-C7FB51486C2C}"/>
                  </a:ext>
                </a:extLst>
              </p:cNvPr>
              <p:cNvSpPr/>
              <p:nvPr/>
            </p:nvSpPr>
            <p:spPr>
              <a:xfrm>
                <a:off x="3217084" y="3622637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C58D99B-F9EC-495F-83B7-E4876A89B252}"/>
                  </a:ext>
                </a:extLst>
              </p:cNvPr>
              <p:cNvSpPr/>
              <p:nvPr/>
            </p:nvSpPr>
            <p:spPr>
              <a:xfrm>
                <a:off x="3217084" y="4255405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C0C04A5-5A6C-4022-99F2-0015E9DA31A6}"/>
                  </a:ext>
                </a:extLst>
              </p:cNvPr>
              <p:cNvSpPr/>
              <p:nvPr/>
            </p:nvSpPr>
            <p:spPr>
              <a:xfrm>
                <a:off x="3433503" y="4850012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973723E-0E81-492C-97C5-D66283A015CB}"/>
                  </a:ext>
                </a:extLst>
              </p:cNvPr>
              <p:cNvSpPr/>
              <p:nvPr/>
            </p:nvSpPr>
            <p:spPr>
              <a:xfrm>
                <a:off x="3840238" y="5334739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F61D282B-EBAF-49AE-A740-65CDAA4334C7}"/>
                      </a:ext>
                    </a:extLst>
                  </p:cNvPr>
                  <p:cNvSpPr/>
                  <p:nvPr/>
                </p:nvSpPr>
                <p:spPr>
                  <a:xfrm>
                    <a:off x="3552065" y="5046569"/>
                    <a:ext cx="576346" cy="576340"/>
                  </a:xfrm>
                  <a:prstGeom prst="ellipse">
                    <a:avLst/>
                  </a:prstGeom>
                  <a:solidFill>
                    <a:srgbClr val="FFC374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F61D282B-EBAF-49AE-A740-65CDAA4334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2065" y="5046569"/>
                    <a:ext cx="576346" cy="576340"/>
                  </a:xfrm>
                  <a:prstGeom prst="ellipse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0EDD93FC-1B73-4437-B822-6A57584B8631}"/>
                      </a:ext>
                    </a:extLst>
                  </p:cNvPr>
                  <p:cNvSpPr/>
                  <p:nvPr/>
                </p:nvSpPr>
                <p:spPr>
                  <a:xfrm>
                    <a:off x="3145330" y="4561842"/>
                    <a:ext cx="576346" cy="576340"/>
                  </a:xfrm>
                  <a:prstGeom prst="ellipse">
                    <a:avLst/>
                  </a:prstGeom>
                  <a:solidFill>
                    <a:srgbClr val="FFC374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Met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0EDD93FC-1B73-4437-B822-6A57584B86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5330" y="4561842"/>
                    <a:ext cx="576346" cy="576340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 l="-1053"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E49779F6-DF43-4F05-81B2-53E0EE2C9B51}"/>
                      </a:ext>
                    </a:extLst>
                  </p:cNvPr>
                  <p:cNvSpPr/>
                  <p:nvPr/>
                </p:nvSpPr>
                <p:spPr>
                  <a:xfrm>
                    <a:off x="2928911" y="3967235"/>
                    <a:ext cx="576346" cy="576340"/>
                  </a:xfrm>
                  <a:prstGeom prst="ellipse">
                    <a:avLst/>
                  </a:prstGeom>
                  <a:solidFill>
                    <a:srgbClr val="FFC374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pd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E49779F6-DF43-4F05-81B2-53E0EE2C9B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8911" y="3967235"/>
                    <a:ext cx="576346" cy="576340"/>
                  </a:xfrm>
                  <a:prstGeom prst="ellipse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A13ADBCA-52B3-4FE9-B128-3C62C838926A}"/>
                      </a:ext>
                    </a:extLst>
                  </p:cNvPr>
                  <p:cNvSpPr/>
                  <p:nvPr/>
                </p:nvSpPr>
                <p:spPr>
                  <a:xfrm>
                    <a:off x="2928911" y="3334467"/>
                    <a:ext cx="576346" cy="576340"/>
                  </a:xfrm>
                  <a:prstGeom prst="ellipse">
                    <a:avLst/>
                  </a:prstGeom>
                  <a:solidFill>
                    <a:srgbClr val="FFC374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A13ADBCA-52B3-4FE9-B128-3C62C83892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8911" y="3334467"/>
                    <a:ext cx="576346" cy="576340"/>
                  </a:xfrm>
                  <a:prstGeom prst="ellipse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9F1D443-CD58-4A04-B8AD-E90CF26E24D8}"/>
                      </a:ext>
                    </a:extLst>
                  </p:cNvPr>
                  <p:cNvSpPr/>
                  <p:nvPr/>
                </p:nvSpPr>
                <p:spPr>
                  <a:xfrm>
                    <a:off x="3145330" y="2739861"/>
                    <a:ext cx="576346" cy="576340"/>
                  </a:xfrm>
                  <a:prstGeom prst="ellipse">
                    <a:avLst/>
                  </a:prstGeom>
                  <a:solidFill>
                    <a:srgbClr val="FFC374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RT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9F1D443-CD58-4A04-B8AD-E90CF26E24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5330" y="2739861"/>
                    <a:ext cx="576346" cy="576340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 l="-5263"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7736CB5C-B464-416A-A3C8-39F71735E126}"/>
                      </a:ext>
                    </a:extLst>
                  </p:cNvPr>
                  <p:cNvSpPr/>
                  <p:nvPr/>
                </p:nvSpPr>
                <p:spPr>
                  <a:xfrm>
                    <a:off x="3552065" y="2255133"/>
                    <a:ext cx="576346" cy="576340"/>
                  </a:xfrm>
                  <a:prstGeom prst="ellipse">
                    <a:avLst/>
                  </a:prstGeom>
                  <a:solidFill>
                    <a:srgbClr val="FFC374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air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7736CB5C-B464-416A-A3C8-39F71735E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2065" y="2255133"/>
                    <a:ext cx="576346" cy="576340"/>
                  </a:xfrm>
                  <a:prstGeom prst="ellipse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8099C2-2543-4AFD-9D55-66B950FD19FD}"/>
                </a:ext>
              </a:extLst>
            </p:cNvPr>
            <p:cNvSpPr/>
            <p:nvPr/>
          </p:nvSpPr>
          <p:spPr>
            <a:xfrm>
              <a:off x="762000" y="1871546"/>
              <a:ext cx="3911600" cy="35687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3603E6-8E23-4D36-B21A-321E7CA2499B}"/>
                    </a:ext>
                  </a:extLst>
                </p:cNvPr>
                <p:cNvSpPr txBox="1"/>
                <p:nvPr/>
              </p:nvSpPr>
              <p:spPr>
                <a:xfrm>
                  <a:off x="3431902" y="1909646"/>
                  <a:ext cx="12035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9D18F657-1A3A-40B8-8949-90AFEDF6E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902" y="1909646"/>
                  <a:ext cx="1203598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4569" r="-203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54BA97-A50B-4DDD-9516-C01C8DABE8F7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V="1">
              <a:off x="2945690" y="3944066"/>
              <a:ext cx="0" cy="1548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E9857B-DB58-4D73-ADB9-C4B7BD56246F}"/>
                </a:ext>
              </a:extLst>
            </p:cNvPr>
            <p:cNvCxnSpPr>
              <a:cxnSpLocks/>
              <a:stCxn id="5" idx="0"/>
              <a:endCxn id="8" idx="4"/>
            </p:cNvCxnSpPr>
            <p:nvPr/>
          </p:nvCxnSpPr>
          <p:spPr>
            <a:xfrm flipV="1">
              <a:off x="4187569" y="3948103"/>
              <a:ext cx="0" cy="2274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ECC8F7B-B3A1-48AB-B81B-2C168B39A18F}"/>
                </a:ext>
              </a:extLst>
            </p:cNvPr>
            <p:cNvCxnSpPr>
              <a:cxnSpLocks/>
              <a:stCxn id="5" idx="0"/>
              <a:endCxn id="9" idx="4"/>
            </p:cNvCxnSpPr>
            <p:nvPr/>
          </p:nvCxnSpPr>
          <p:spPr>
            <a:xfrm flipH="1" flipV="1">
              <a:off x="2945690" y="3944066"/>
              <a:ext cx="1241879" cy="22789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4D70B46-AEAD-44C7-81AD-E910CC6F7C44}"/>
                </a:ext>
              </a:extLst>
            </p:cNvPr>
            <p:cNvCxnSpPr>
              <a:cxnSpLocks/>
              <a:stCxn id="6" idx="0"/>
              <a:endCxn id="8" idx="4"/>
            </p:cNvCxnSpPr>
            <p:nvPr/>
          </p:nvCxnSpPr>
          <p:spPr>
            <a:xfrm flipV="1">
              <a:off x="2945690" y="3948103"/>
              <a:ext cx="1241879" cy="15445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9C4E90-568F-4C4D-A34A-F1B24A6A3938}"/>
                </a:ext>
              </a:extLst>
            </p:cNvPr>
            <p:cNvSpPr/>
            <p:nvPr/>
          </p:nvSpPr>
          <p:spPr>
            <a:xfrm>
              <a:off x="533400" y="1422400"/>
              <a:ext cx="4368800" cy="4762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F630754-919F-4EE5-B5D6-223E37F9EA64}"/>
                    </a:ext>
                  </a:extLst>
                </p:cNvPr>
                <p:cNvSpPr txBox="1"/>
                <p:nvPr/>
              </p:nvSpPr>
              <p:spPr>
                <a:xfrm>
                  <a:off x="3689483" y="1460500"/>
                  <a:ext cx="1174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49846DB-D72A-415B-8EEC-C9B81FE43E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483" y="1460500"/>
                  <a:ext cx="1174617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4663" r="-362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E8296E5-532B-4934-ABF8-6089EADD785B}"/>
              </a:ext>
            </a:extLst>
          </p:cNvPr>
          <p:cNvSpPr/>
          <p:nvPr/>
        </p:nvSpPr>
        <p:spPr>
          <a:xfrm>
            <a:off x="46982" y="1257301"/>
            <a:ext cx="4648200" cy="535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43B037-EDB5-4B02-93A0-CC08B3805EA4}"/>
              </a:ext>
            </a:extLst>
          </p:cNvPr>
          <p:cNvGrpSpPr/>
          <p:nvPr/>
        </p:nvGrpSpPr>
        <p:grpSpPr>
          <a:xfrm>
            <a:off x="423749" y="1587298"/>
            <a:ext cx="3911600" cy="4923289"/>
            <a:chOff x="723900" y="1587298"/>
            <a:chExt cx="3911600" cy="49232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33295FE-6102-4BCE-9E00-0FC68E916565}"/>
                </a:ext>
              </a:extLst>
            </p:cNvPr>
            <p:cNvGrpSpPr/>
            <p:nvPr/>
          </p:nvGrpSpPr>
          <p:grpSpPr>
            <a:xfrm>
              <a:off x="921759" y="3042349"/>
              <a:ext cx="3660702" cy="3410182"/>
              <a:chOff x="3195059" y="4502429"/>
              <a:chExt cx="3660702" cy="34101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029E63F9-D1B2-41C8-AC1C-6B1572807E6E}"/>
                      </a:ext>
                    </a:extLst>
                  </p:cNvPr>
                  <p:cNvSpPr/>
                  <p:nvPr/>
                </p:nvSpPr>
                <p:spPr>
                  <a:xfrm>
                    <a:off x="6134596" y="5902184"/>
                    <a:ext cx="576346" cy="576340"/>
                  </a:xfrm>
                  <a:prstGeom prst="ellipse">
                    <a:avLst/>
                  </a:prstGeom>
                  <a:solidFill>
                    <a:srgbClr val="A3D977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kern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  <m:r>
                                <a:rPr lang="en-US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b="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029E63F9-D1B2-41C8-AC1C-6B1572807E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4596" y="5902184"/>
                    <a:ext cx="576346" cy="576340"/>
                  </a:xfrm>
                  <a:prstGeom prst="ellipse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47704723-9C6C-48A1-BDE9-C09A6ABA1C84}"/>
                      </a:ext>
                    </a:extLst>
                  </p:cNvPr>
                  <p:cNvSpPr/>
                  <p:nvPr/>
                </p:nvSpPr>
                <p:spPr>
                  <a:xfrm>
                    <a:off x="4892717" y="5898147"/>
                    <a:ext cx="576346" cy="5763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  <m:r>
                                <a:rPr lang="en-US" b="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b="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E52873E2-C6DD-45AF-99C1-D78CDEC04F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2717" y="5898147"/>
                    <a:ext cx="576346" cy="57634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9D9EFCB-F4CC-4E88-B8CE-CF4B03894F02}"/>
                  </a:ext>
                </a:extLst>
              </p:cNvPr>
              <p:cNvCxnSpPr>
                <a:cxnSpLocks/>
                <a:stCxn id="50" idx="6"/>
                <a:endCxn id="49" idx="2"/>
              </p:cNvCxnSpPr>
              <p:nvPr/>
            </p:nvCxnSpPr>
            <p:spPr>
              <a:xfrm>
                <a:off x="5469063" y="6186317"/>
                <a:ext cx="665533" cy="40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63DB3BD-674D-473C-B340-23B2E649B358}"/>
                  </a:ext>
                </a:extLst>
              </p:cNvPr>
              <p:cNvCxnSpPr>
                <a:cxnSpLocks/>
                <a:stCxn id="58" idx="5"/>
                <a:endCxn id="50" idx="2"/>
              </p:cNvCxnSpPr>
              <p:nvPr/>
            </p:nvCxnSpPr>
            <p:spPr>
              <a:xfrm>
                <a:off x="4106387" y="4790600"/>
                <a:ext cx="786330" cy="13957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49E11BF-99E1-4418-B877-45CDA3A1DE2E}"/>
                  </a:ext>
                </a:extLst>
              </p:cNvPr>
              <p:cNvCxnSpPr>
                <a:cxnSpLocks/>
                <a:stCxn id="59" idx="5"/>
                <a:endCxn id="50" idx="2"/>
              </p:cNvCxnSpPr>
              <p:nvPr/>
            </p:nvCxnSpPr>
            <p:spPr>
              <a:xfrm>
                <a:off x="3699652" y="5275328"/>
                <a:ext cx="1193065" cy="9109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144A71F-AA0D-47AD-85E0-35485D0CEFA4}"/>
                  </a:ext>
                </a:extLst>
              </p:cNvPr>
              <p:cNvCxnSpPr>
                <a:cxnSpLocks/>
                <a:stCxn id="60" idx="5"/>
                <a:endCxn id="50" idx="2"/>
              </p:cNvCxnSpPr>
              <p:nvPr/>
            </p:nvCxnSpPr>
            <p:spPr>
              <a:xfrm>
                <a:off x="3483233" y="5869934"/>
                <a:ext cx="1409484" cy="3163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94C9E7F-6999-4399-A978-614B8D8A47C1}"/>
                  </a:ext>
                </a:extLst>
              </p:cNvPr>
              <p:cNvCxnSpPr>
                <a:cxnSpLocks/>
                <a:stCxn id="61" idx="5"/>
                <a:endCxn id="50" idx="2"/>
              </p:cNvCxnSpPr>
              <p:nvPr/>
            </p:nvCxnSpPr>
            <p:spPr>
              <a:xfrm flipV="1">
                <a:off x="3483233" y="6186317"/>
                <a:ext cx="1409484" cy="3163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119E9C2-BC37-4F46-A6AC-D6452F13B5D6}"/>
                  </a:ext>
                </a:extLst>
              </p:cNvPr>
              <p:cNvCxnSpPr>
                <a:cxnSpLocks/>
                <a:stCxn id="62" idx="5"/>
                <a:endCxn id="50" idx="2"/>
              </p:cNvCxnSpPr>
              <p:nvPr/>
            </p:nvCxnSpPr>
            <p:spPr>
              <a:xfrm flipV="1">
                <a:off x="3699652" y="6186317"/>
                <a:ext cx="1193065" cy="9109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3BB832D-6B8E-4241-AB0A-40B0F44485FB}"/>
                  </a:ext>
                </a:extLst>
              </p:cNvPr>
              <p:cNvCxnSpPr>
                <a:cxnSpLocks/>
                <a:stCxn id="63" idx="5"/>
                <a:endCxn id="50" idx="2"/>
              </p:cNvCxnSpPr>
              <p:nvPr/>
            </p:nvCxnSpPr>
            <p:spPr>
              <a:xfrm flipV="1">
                <a:off x="4106387" y="6186317"/>
                <a:ext cx="786330" cy="13957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9AF3403-2884-4532-B288-249BFF7E2C92}"/>
                  </a:ext>
                </a:extLst>
              </p:cNvPr>
              <p:cNvSpPr/>
              <p:nvPr/>
            </p:nvSpPr>
            <p:spPr>
              <a:xfrm>
                <a:off x="4106386" y="4790599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49C09FC-B1FE-4AD4-9B60-E38A78CED268}"/>
                  </a:ext>
                </a:extLst>
              </p:cNvPr>
              <p:cNvSpPr/>
              <p:nvPr/>
            </p:nvSpPr>
            <p:spPr>
              <a:xfrm>
                <a:off x="3699651" y="5275327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D2AFE7D-F7C6-4779-B904-00514008DD0B}"/>
                  </a:ext>
                </a:extLst>
              </p:cNvPr>
              <p:cNvSpPr/>
              <p:nvPr/>
            </p:nvSpPr>
            <p:spPr>
              <a:xfrm>
                <a:off x="3483232" y="5869933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93D0EEF-4951-4230-A643-481DB2CF9FAF}"/>
                  </a:ext>
                </a:extLst>
              </p:cNvPr>
              <p:cNvSpPr/>
              <p:nvPr/>
            </p:nvSpPr>
            <p:spPr>
              <a:xfrm>
                <a:off x="3483232" y="6502701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CEBBE14-9A69-4723-9825-D2F7DA9432A3}"/>
                  </a:ext>
                </a:extLst>
              </p:cNvPr>
              <p:cNvSpPr/>
              <p:nvPr/>
            </p:nvSpPr>
            <p:spPr>
              <a:xfrm>
                <a:off x="3699651" y="7097308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C06A7DE-05BB-487F-A7F2-DBF3DF165F28}"/>
                  </a:ext>
                </a:extLst>
              </p:cNvPr>
              <p:cNvSpPr/>
              <p:nvPr/>
            </p:nvSpPr>
            <p:spPr>
              <a:xfrm>
                <a:off x="4106386" y="7582035"/>
                <a:ext cx="0" cy="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07F86CE-779F-4145-A27F-E7138CFADA30}"/>
                  </a:ext>
                </a:extLst>
              </p:cNvPr>
              <p:cNvGrpSpPr/>
              <p:nvPr/>
            </p:nvGrpSpPr>
            <p:grpSpPr>
              <a:xfrm>
                <a:off x="3195059" y="6214531"/>
                <a:ext cx="1199500" cy="1655674"/>
                <a:chOff x="3042659" y="3261381"/>
                <a:chExt cx="1199500" cy="16556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2EBDF69B-C53B-4B4F-A70F-389FB5F26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5813" y="4340715"/>
                      <a:ext cx="576346" cy="576340"/>
                    </a:xfrm>
                    <a:prstGeom prst="ellipse">
                      <a:avLst/>
                    </a:prstGeom>
                    <a:solidFill>
                      <a:srgbClr val="FFC374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 anchorCtr="1"/>
                    <a:lstStyle/>
                    <a:p>
                      <a:pPr algn="ctr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4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4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i="0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</m:t>
                                </m:r>
                              </m:e>
                              <m:sub>
                                <m:r>
                                  <a:rPr lang="en-US" sz="1400" b="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𝑜</m:t>
                                </m:r>
                                <m:r>
                                  <a:rPr lang="en-US" sz="1400" i="1" ker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1400" i="1" ker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2EBDF69B-C53B-4B4F-A70F-389FB5F2650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5813" y="4340715"/>
                      <a:ext cx="576346" cy="576340"/>
                    </a:xfrm>
                    <a:prstGeom prst="ellipse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 w="63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9665F520-8B04-418B-826D-FAD54B5863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9078" y="3855988"/>
                      <a:ext cx="576346" cy="576340"/>
                    </a:xfrm>
                    <a:prstGeom prst="ellipse">
                      <a:avLst/>
                    </a:prstGeom>
                    <a:solidFill>
                      <a:srgbClr val="FFC374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 anchorCtr="1"/>
                    <a:lstStyle/>
                    <a:p>
                      <a:pPr algn="ctr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4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4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Met</m:t>
                                </m:r>
                              </m:e>
                              <m:sub>
                                <m:r>
                                  <a:rPr lang="en-US" sz="1400" b="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𝑜</m:t>
                                </m:r>
                                <m:r>
                                  <a:rPr lang="en-US" sz="1400" i="1" ker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1400" i="1" ker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9665F520-8B04-418B-826D-FAD54B58632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59078" y="3855988"/>
                      <a:ext cx="576346" cy="576340"/>
                    </a:xfrm>
                    <a:prstGeom prst="ellipse">
                      <a:avLst/>
                    </a:prstGeom>
                    <a:blipFill>
                      <a:blip r:embed="rId44"/>
                      <a:stretch>
                        <a:fillRect/>
                      </a:stretch>
                    </a:blipFill>
                    <a:ln w="63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187A861A-0649-463D-BE6B-64576E2D2B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2659" y="3261381"/>
                      <a:ext cx="576346" cy="576340"/>
                    </a:xfrm>
                    <a:prstGeom prst="ellipse">
                      <a:avLst/>
                    </a:prstGeom>
                    <a:solidFill>
                      <a:srgbClr val="FFC374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 anchorCtr="1"/>
                    <a:lstStyle/>
                    <a:p>
                      <a:pPr algn="ctr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4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4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i="0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pd</m:t>
                                </m:r>
                              </m:e>
                              <m:sub>
                                <m:r>
                                  <a:rPr lang="en-US" sz="1400" b="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𝑜</m:t>
                                </m:r>
                                <m:r>
                                  <a:rPr lang="en-US" sz="1400" i="1" ker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1400" i="1" ker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187A861A-0649-463D-BE6B-64576E2D2BE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42659" y="3261381"/>
                      <a:ext cx="576346" cy="576340"/>
                    </a:xfrm>
                    <a:prstGeom prst="ellipse">
                      <a:avLst/>
                    </a:prstGeom>
                    <a:blipFill>
                      <a:blip r:embed="rId45"/>
                      <a:stretch>
                        <a:fillRect l="-1053"/>
                      </a:stretch>
                    </a:blipFill>
                    <a:ln w="63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EFC34C4-1652-4036-969D-829B06112182}"/>
                      </a:ext>
                    </a:extLst>
                  </p:cNvPr>
                  <p:cNvSpPr/>
                  <p:nvPr/>
                </p:nvSpPr>
                <p:spPr>
                  <a:xfrm>
                    <a:off x="3195059" y="5581763"/>
                    <a:ext cx="576346" cy="576340"/>
                  </a:xfrm>
                  <a:prstGeom prst="ellipse">
                    <a:avLst/>
                  </a:prstGeom>
                  <a:solidFill>
                    <a:srgbClr val="FFC374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b="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EFC34C4-1652-4036-969D-829B061121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5059" y="5581763"/>
                    <a:ext cx="576346" cy="576340"/>
                  </a:xfrm>
                  <a:prstGeom prst="ellipse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F58EA4C6-AB9D-4867-8F32-DCC21100BD05}"/>
                      </a:ext>
                    </a:extLst>
                  </p:cNvPr>
                  <p:cNvSpPr/>
                  <p:nvPr/>
                </p:nvSpPr>
                <p:spPr>
                  <a:xfrm>
                    <a:off x="3411478" y="4987157"/>
                    <a:ext cx="576346" cy="576340"/>
                  </a:xfrm>
                  <a:prstGeom prst="ellipse">
                    <a:avLst/>
                  </a:prstGeom>
                  <a:solidFill>
                    <a:srgbClr val="FFC374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RT</m:t>
                              </m:r>
                            </m:e>
                            <m:sub>
                              <m:r>
                                <a:rPr lang="en-US" sz="1400" b="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F58EA4C6-AB9D-4867-8F32-DCC21100BD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1478" y="4987157"/>
                    <a:ext cx="576346" cy="576340"/>
                  </a:xfrm>
                  <a:prstGeom prst="ellipse">
                    <a:avLst/>
                  </a:prstGeom>
                  <a:blipFill>
                    <a:blip r:embed="rId47"/>
                    <a:stretch>
                      <a:fillRect l="-4167"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347068F8-0CBA-40F7-97E9-CB8683477750}"/>
                      </a:ext>
                    </a:extLst>
                  </p:cNvPr>
                  <p:cNvSpPr/>
                  <p:nvPr/>
                </p:nvSpPr>
                <p:spPr>
                  <a:xfrm>
                    <a:off x="3818213" y="4502429"/>
                    <a:ext cx="576346" cy="576340"/>
                  </a:xfrm>
                  <a:prstGeom prst="ellipse">
                    <a:avLst/>
                  </a:prstGeom>
                  <a:solidFill>
                    <a:srgbClr val="FFC374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 anchorCtr="1"/>
                  <a:lstStyle/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1400" b="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  <m:r>
                                <a:rPr lang="en-US" sz="14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14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kern="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347068F8-0CBA-40F7-97E9-CB86834777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213" y="4502429"/>
                    <a:ext cx="576346" cy="576340"/>
                  </a:xfrm>
                  <a:prstGeom prst="ellipse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 w="63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D72E1425-A002-42B6-880A-CF582E5C3854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102" y="7635612"/>
                    <a:ext cx="118865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0370107-5D5D-4553-B89F-5643499C09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7102" y="7635612"/>
                    <a:ext cx="1188659" cy="27699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4615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1" name="Straight Arrow Connector 71">
              <a:extLst>
                <a:ext uri="{FF2B5EF4-FFF2-40B4-BE49-F238E27FC236}">
                  <a16:creationId xmlns:a16="http://schemas.microsoft.com/office/drawing/2014/main" id="{0C7B259E-31AB-4934-836A-D5D9137B5E72}"/>
                </a:ext>
              </a:extLst>
            </p:cNvPr>
            <p:cNvCxnSpPr>
              <a:cxnSpLocks/>
              <a:stCxn id="74" idx="2"/>
              <a:endCxn id="46" idx="7"/>
            </p:cNvCxnSpPr>
            <p:nvPr/>
          </p:nvCxnSpPr>
          <p:spPr>
            <a:xfrm flipH="1">
              <a:off x="3111359" y="1587298"/>
              <a:ext cx="1038110" cy="737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4A5B98-1DCB-4D71-AB1C-DCB1BB99A58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49469" y="1875467"/>
              <a:ext cx="0" cy="25616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FEE62D4-6E20-4F73-88B1-E0825FF07C96}"/>
                </a:ext>
              </a:extLst>
            </p:cNvPr>
            <p:cNvCxnSpPr>
              <a:cxnSpLocks/>
              <a:stCxn id="45" idx="2"/>
              <a:endCxn id="49" idx="0"/>
            </p:cNvCxnSpPr>
            <p:nvPr/>
          </p:nvCxnSpPr>
          <p:spPr>
            <a:xfrm>
              <a:off x="2907590" y="2528201"/>
              <a:ext cx="1241879" cy="1913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7BDFABF-9909-4917-9620-020EB2D8B5B5}"/>
                </a:ext>
              </a:extLst>
            </p:cNvPr>
            <p:cNvCxnSpPr>
              <a:cxnSpLocks/>
              <a:stCxn id="46" idx="4"/>
              <a:endCxn id="50" idx="0"/>
            </p:cNvCxnSpPr>
            <p:nvPr/>
          </p:nvCxnSpPr>
          <p:spPr>
            <a:xfrm>
              <a:off x="2907590" y="2816370"/>
              <a:ext cx="0" cy="16216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BEFA515-E1C6-48DD-BE8B-CED311A9E217}"/>
                </a:ext>
              </a:extLst>
            </p:cNvPr>
            <p:cNvSpPr/>
            <p:nvPr/>
          </p:nvSpPr>
          <p:spPr>
            <a:xfrm>
              <a:off x="2907590" y="2528200"/>
              <a:ext cx="0" cy="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EC3DEC89-F91C-4D51-AF17-DEDC671C3DD8}"/>
                    </a:ext>
                  </a:extLst>
                </p:cNvPr>
                <p:cNvSpPr/>
                <p:nvPr/>
              </p:nvSpPr>
              <p:spPr>
                <a:xfrm>
                  <a:off x="2619417" y="2240030"/>
                  <a:ext cx="576346" cy="57634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b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08600C3E-5445-43ED-BF29-70B80B3F61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417" y="2240030"/>
                  <a:ext cx="576346" cy="57634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6BFD6-9194-4384-A2E5-1719F54928F9}"/>
                </a:ext>
              </a:extLst>
            </p:cNvPr>
            <p:cNvCxnSpPr>
              <a:cxnSpLocks/>
              <a:stCxn id="74" idx="2"/>
              <a:endCxn id="50" idx="0"/>
            </p:cNvCxnSpPr>
            <p:nvPr/>
          </p:nvCxnSpPr>
          <p:spPr>
            <a:xfrm flipH="1">
              <a:off x="2907590" y="1587298"/>
              <a:ext cx="1241879" cy="2850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0E151B5-537F-4CC8-96BE-099E931F89F5}"/>
                </a:ext>
              </a:extLst>
            </p:cNvPr>
            <p:cNvSpPr/>
            <p:nvPr/>
          </p:nvSpPr>
          <p:spPr>
            <a:xfrm>
              <a:off x="723900" y="2941887"/>
              <a:ext cx="3911600" cy="35687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F7621-BBF6-42B9-AF33-8084C7D67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36B6B-E56F-418C-8B5F-11A80E36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Thermal Preference Models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B3B5C84-1711-46E7-BDF7-D1F8CB0C0E6C}"/>
              </a:ext>
            </a:extLst>
          </p:cNvPr>
          <p:cNvGrpSpPr/>
          <p:nvPr/>
        </p:nvGrpSpPr>
        <p:grpSpPr>
          <a:xfrm>
            <a:off x="1628956" y="1299127"/>
            <a:ext cx="2508535" cy="576340"/>
            <a:chOff x="1929107" y="1299127"/>
            <a:chExt cx="2508535" cy="57634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9035105-28F2-421C-B95D-22A5C8E14F29}"/>
                </a:ext>
              </a:extLst>
            </p:cNvPr>
            <p:cNvSpPr/>
            <p:nvPr/>
          </p:nvSpPr>
          <p:spPr>
            <a:xfrm>
              <a:off x="2907590" y="1587297"/>
              <a:ext cx="0" cy="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1"/>
            <a:lstStyle/>
            <a:p>
              <a:pPr algn="ctr">
                <a:defRPr/>
              </a:pPr>
              <a:endParaRPr lang="en-US" b="1" kern="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F5421D-2959-4E1F-BAEC-F8B3A8C79DF4}"/>
                </a:ext>
              </a:extLst>
            </p:cNvPr>
            <p:cNvSpPr/>
            <p:nvPr/>
          </p:nvSpPr>
          <p:spPr>
            <a:xfrm>
              <a:off x="4149469" y="1587297"/>
              <a:ext cx="0" cy="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389D805B-2557-45BB-81C4-C6FF9D682FC9}"/>
                    </a:ext>
                  </a:extLst>
                </p:cNvPr>
                <p:cNvSpPr/>
                <p:nvPr/>
              </p:nvSpPr>
              <p:spPr>
                <a:xfrm>
                  <a:off x="3861296" y="1299127"/>
                  <a:ext cx="576346" cy="57634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1" i="0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𝛉</m:t>
                        </m:r>
                      </m:oMath>
                    </m:oMathPara>
                  </a14:m>
                  <a:endParaRPr lang="en-US" b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224E67D-A893-4D05-8BBA-A4492C227F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1296" y="1299127"/>
                  <a:ext cx="576346" cy="57634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02F8425E-65ED-4021-B6EA-F7C127F57BB4}"/>
                    </a:ext>
                  </a:extLst>
                </p:cNvPr>
                <p:cNvSpPr/>
                <p:nvPr/>
              </p:nvSpPr>
              <p:spPr>
                <a:xfrm>
                  <a:off x="1929107" y="1299127"/>
                  <a:ext cx="576346" cy="57634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ASHRAE</m:t>
                            </m:r>
                          </m:sub>
                        </m:sSub>
                      </m:oMath>
                    </m:oMathPara>
                  </a14:m>
                  <a:endParaRPr lang="en-US" sz="1400" i="1" kern="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02F8425E-65ED-4021-B6EA-F7C127F57B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107" y="1299127"/>
                  <a:ext cx="576346" cy="576340"/>
                </a:xfrm>
                <a:prstGeom prst="ellipse">
                  <a:avLst/>
                </a:prstGeom>
                <a:blipFill>
                  <a:blip r:embed="rId49"/>
                  <a:stretch>
                    <a:fillRect l="-6250" r="-4167"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1">
              <a:extLst>
                <a:ext uri="{FF2B5EF4-FFF2-40B4-BE49-F238E27FC236}">
                  <a16:creationId xmlns:a16="http://schemas.microsoft.com/office/drawing/2014/main" id="{C2F94E91-7BA3-47DD-AEFB-24062042754D}"/>
                </a:ext>
              </a:extLst>
            </p:cNvPr>
            <p:cNvCxnSpPr>
              <a:cxnSpLocks/>
              <a:stCxn id="75" idx="2"/>
              <a:endCxn id="76" idx="6"/>
            </p:cNvCxnSpPr>
            <p:nvPr/>
          </p:nvCxnSpPr>
          <p:spPr>
            <a:xfrm flipH="1">
              <a:off x="2505453" y="1587297"/>
              <a:ext cx="135584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6151097-568F-40C6-86E5-C4F4A92C07DD}"/>
              </a:ext>
            </a:extLst>
          </p:cNvPr>
          <p:cNvSpPr/>
          <p:nvPr/>
        </p:nvSpPr>
        <p:spPr>
          <a:xfrm>
            <a:off x="1464315" y="1267930"/>
            <a:ext cx="2817996" cy="640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D01A2A7-5E27-4DC1-94D1-C2EBFE5C059D}"/>
              </a:ext>
            </a:extLst>
          </p:cNvPr>
          <p:cNvSpPr/>
          <p:nvPr/>
        </p:nvSpPr>
        <p:spPr>
          <a:xfrm>
            <a:off x="46980" y="2073596"/>
            <a:ext cx="4648201" cy="4543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2A69E9C-9B2B-4E3E-8550-359A7BBD870D}"/>
                  </a:ext>
                </a:extLst>
              </p:cNvPr>
              <p:cNvSpPr/>
              <p:nvPr/>
            </p:nvSpPr>
            <p:spPr>
              <a:xfrm>
                <a:off x="4781965" y="2464499"/>
                <a:ext cx="3330591" cy="1243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1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1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ASHRAE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11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1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1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b="1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1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1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ASHRAE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1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100" b="1" i="0">
                          <a:latin typeface="Cambria Math" panose="02040503050406030204" pitchFamily="18" charset="0"/>
                        </a:rPr>
                        <m:t>𝛉</m:t>
                      </m:r>
                    </m:oMath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ASHRAE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1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100" b="1" i="1">
                          <a:latin typeface="Cambria Math" panose="02040503050406030204" pitchFamily="18" charset="0"/>
                        </a:rPr>
                        <m:t>𝛉</m:t>
                      </m:r>
                    </m:oMath>
                  </m:oMathPara>
                </a14:m>
                <a:br>
                  <a:rPr lang="en-US" sz="1100" b="1" i="1" dirty="0">
                    <a:latin typeface="Cambria Math" panose="02040503050406030204" pitchFamily="18" charset="0"/>
                  </a:rPr>
                </a:br>
                <a:endParaRPr lang="en-US" sz="1100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2A69E9C-9B2B-4E3E-8550-359A7BBD8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965" y="2464499"/>
                <a:ext cx="3330591" cy="1243802"/>
              </a:xfrm>
              <a:prstGeom prst="rect">
                <a:avLst/>
              </a:prstGeom>
              <a:blipFill>
                <a:blip r:embed="rId50"/>
                <a:stretch>
                  <a:fillRect l="-2742" t="-32843" b="-35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761BF43-D098-4180-BC22-6230A13D7DE5}"/>
                  </a:ext>
                </a:extLst>
              </p:cNvPr>
              <p:cNvSpPr/>
              <p:nvPr/>
            </p:nvSpPr>
            <p:spPr>
              <a:xfrm>
                <a:off x="4917855" y="4846070"/>
                <a:ext cx="4351839" cy="1361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1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1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1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1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100">
                                  <a:latin typeface="Cambria Math" panose="02040503050406030204" pitchFamily="18" charset="0"/>
                                </a:rPr>
                                <m:t>ASHRAE</m:t>
                              </m:r>
                            </m:sub>
                          </m:sSub>
                        </m:e>
                      </m:d>
                      <m:r>
                        <a:rPr lang="en-US" sz="1100" b="0" i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sz="11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1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1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latin typeface="Cambria Math" panose="02040503050406030204" pitchFamily="18" charset="0"/>
                                        </a:rPr>
                                        <m:t>ASHRAE</m:t>
                                      </m:r>
                                    </m:sub>
                                  </m:sSub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b="1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d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b="1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latin typeface="Cambria Math" panose="02040503050406030204" pitchFamily="18" charset="0"/>
                                        </a:rPr>
                                        <m:t>ASHRAE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11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100" b="1" i="0">
                          <a:latin typeface="Cambria Math" panose="02040503050406030204" pitchFamily="18" charset="0"/>
                        </a:rPr>
                        <m:t>𝛉</m:t>
                      </m:r>
                    </m:oMath>
                    <m:oMath xmlns:m="http://schemas.openxmlformats.org/officeDocument/2006/math"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1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1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b="1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d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d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latin typeface="Cambria Math" panose="02040503050406030204" pitchFamily="18" charset="0"/>
                                        </a:rPr>
                                        <m:t>ASHRAE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11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100" b="1" i="0">
                          <a:latin typeface="Cambria Math" panose="02040503050406030204" pitchFamily="18" charset="0"/>
                        </a:rPr>
                        <m:t>𝛉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761BF43-D098-4180-BC22-6230A13D7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855" y="4846070"/>
                <a:ext cx="4351839" cy="1361783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A033C2F6-64C9-42F6-9392-18A56B98B25D}"/>
              </a:ext>
            </a:extLst>
          </p:cNvPr>
          <p:cNvSpPr/>
          <p:nvPr/>
        </p:nvSpPr>
        <p:spPr>
          <a:xfrm>
            <a:off x="4700532" y="1673936"/>
            <a:ext cx="3748630" cy="67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Probability of the occupant belonging to each cluster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E38AAAD-1753-4836-98E0-86D986A48752}"/>
              </a:ext>
            </a:extLst>
          </p:cNvPr>
          <p:cNvSpPr/>
          <p:nvPr/>
        </p:nvSpPr>
        <p:spPr>
          <a:xfrm>
            <a:off x="4700532" y="4076629"/>
            <a:ext cx="3829550" cy="67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Predicting the thermal preference of the occupant</a:t>
            </a:r>
          </a:p>
        </p:txBody>
      </p:sp>
    </p:spTree>
    <p:extLst>
      <p:ext uri="{BB962C8B-B14F-4D97-AF65-F5344CB8AC3E}">
        <p14:creationId xmlns:p14="http://schemas.microsoft.com/office/powerpoint/2010/main" val="129175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11" grpId="0"/>
      <p:bldP spid="112" grpId="0"/>
      <p:bldP spid="78" grpId="0"/>
      <p:bldP spid="8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42F5EF-546A-4FAB-ABE5-64762F0CA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C7A5FD-A3B5-4175-A1E2-30425650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94" y="149464"/>
            <a:ext cx="7832306" cy="721803"/>
          </a:xfrm>
        </p:spPr>
        <p:txBody>
          <a:bodyPr/>
          <a:lstStyle/>
          <a:p>
            <a:r>
              <a:rPr lang="en-US" dirty="0"/>
              <a:t>Experimental Study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D893F5-86BC-49CC-943D-620AD62569CF}"/>
              </a:ext>
            </a:extLst>
          </p:cNvPr>
          <p:cNvSpPr txBox="1">
            <a:spLocks/>
          </p:cNvSpPr>
          <p:nvPr/>
        </p:nvSpPr>
        <p:spPr>
          <a:xfrm>
            <a:off x="494376" y="1383717"/>
            <a:ext cx="8155248" cy="18642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549400" algn="l"/>
              </a:tabLst>
            </a:pPr>
            <a:r>
              <a:rPr lang="en-US" sz="2000" dirty="0"/>
              <a:t>Location:	3 south-facing </a:t>
            </a:r>
            <a:r>
              <a:rPr lang="en-US" sz="2000" b="1" dirty="0">
                <a:solidFill>
                  <a:schemeClr val="accent1"/>
                </a:solidFill>
              </a:rPr>
              <a:t>private offices</a:t>
            </a:r>
            <a:endParaRPr lang="en-US" sz="2000" dirty="0"/>
          </a:p>
          <a:p>
            <a:pPr marL="344488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549400" algn="l"/>
              </a:tabLst>
            </a:pPr>
            <a:r>
              <a:rPr lang="en-US" sz="2000" dirty="0"/>
              <a:t>Period:	October and November 2017</a:t>
            </a:r>
          </a:p>
          <a:p>
            <a:pPr marL="344488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9 test-subjects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56991-DFA0-497D-B940-240BAA748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3189737"/>
            <a:ext cx="3933825" cy="2950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E746A-F8EC-4444-A037-B24A8399EE5C}"/>
              </a:ext>
            </a:extLst>
          </p:cNvPr>
          <p:cNvSpPr txBox="1"/>
          <p:nvPr/>
        </p:nvSpPr>
        <p:spPr>
          <a:xfrm>
            <a:off x="5764212" y="6140105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Interior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86514D-E656-431E-B5FA-82B1AC0F45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" t="1566" r="5844" b="2180"/>
          <a:stretch/>
        </p:blipFill>
        <p:spPr>
          <a:xfrm>
            <a:off x="658811" y="3189737"/>
            <a:ext cx="3933826" cy="29535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2D0B39-1F8B-46FA-A9E6-3719745F9F27}"/>
              </a:ext>
            </a:extLst>
          </p:cNvPr>
          <p:cNvSpPr txBox="1"/>
          <p:nvPr/>
        </p:nvSpPr>
        <p:spPr>
          <a:xfrm>
            <a:off x="1660524" y="6140105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Exterior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9CD2B73-231B-406A-8C6D-5ED7C609DB88}"/>
              </a:ext>
            </a:extLst>
          </p:cNvPr>
          <p:cNvSpPr/>
          <p:nvPr/>
        </p:nvSpPr>
        <p:spPr>
          <a:xfrm>
            <a:off x="3328987" y="5506522"/>
            <a:ext cx="419101" cy="285750"/>
          </a:xfrm>
          <a:custGeom>
            <a:avLst/>
            <a:gdLst>
              <a:gd name="connsiteX0" fmla="*/ 0 w 438150"/>
              <a:gd name="connsiteY0" fmla="*/ 0 h 304800"/>
              <a:gd name="connsiteX1" fmla="*/ 19050 w 438150"/>
              <a:gd name="connsiteY1" fmla="*/ 304800 h 304800"/>
              <a:gd name="connsiteX2" fmla="*/ 438150 w 438150"/>
              <a:gd name="connsiteY2" fmla="*/ 276225 h 304800"/>
              <a:gd name="connsiteX3" fmla="*/ 428625 w 438150"/>
              <a:gd name="connsiteY3" fmla="*/ 47625 h 304800"/>
              <a:gd name="connsiteX4" fmla="*/ 0 w 438150"/>
              <a:gd name="connsiteY4" fmla="*/ 0 h 304800"/>
              <a:gd name="connsiteX0" fmla="*/ 0 w 438150"/>
              <a:gd name="connsiteY0" fmla="*/ 0 h 300038"/>
              <a:gd name="connsiteX1" fmla="*/ 19050 w 438150"/>
              <a:gd name="connsiteY1" fmla="*/ 300038 h 300038"/>
              <a:gd name="connsiteX2" fmla="*/ 438150 w 438150"/>
              <a:gd name="connsiteY2" fmla="*/ 276225 h 300038"/>
              <a:gd name="connsiteX3" fmla="*/ 428625 w 438150"/>
              <a:gd name="connsiteY3" fmla="*/ 47625 h 300038"/>
              <a:gd name="connsiteX4" fmla="*/ 0 w 438150"/>
              <a:gd name="connsiteY4" fmla="*/ 0 h 300038"/>
              <a:gd name="connsiteX0" fmla="*/ 0 w 423863"/>
              <a:gd name="connsiteY0" fmla="*/ 0 h 285750"/>
              <a:gd name="connsiteX1" fmla="*/ 4763 w 423863"/>
              <a:gd name="connsiteY1" fmla="*/ 285750 h 285750"/>
              <a:gd name="connsiteX2" fmla="*/ 423863 w 423863"/>
              <a:gd name="connsiteY2" fmla="*/ 261937 h 285750"/>
              <a:gd name="connsiteX3" fmla="*/ 414338 w 423863"/>
              <a:gd name="connsiteY3" fmla="*/ 33337 h 285750"/>
              <a:gd name="connsiteX4" fmla="*/ 0 w 423863"/>
              <a:gd name="connsiteY4" fmla="*/ 0 h 285750"/>
              <a:gd name="connsiteX0" fmla="*/ 0 w 414338"/>
              <a:gd name="connsiteY0" fmla="*/ 0 h 285750"/>
              <a:gd name="connsiteX1" fmla="*/ 4763 w 414338"/>
              <a:gd name="connsiteY1" fmla="*/ 285750 h 285750"/>
              <a:gd name="connsiteX2" fmla="*/ 414338 w 414338"/>
              <a:gd name="connsiteY2" fmla="*/ 266699 h 285750"/>
              <a:gd name="connsiteX3" fmla="*/ 414338 w 414338"/>
              <a:gd name="connsiteY3" fmla="*/ 33337 h 285750"/>
              <a:gd name="connsiteX4" fmla="*/ 0 w 414338"/>
              <a:gd name="connsiteY4" fmla="*/ 0 h 285750"/>
              <a:gd name="connsiteX0" fmla="*/ 0 w 419101"/>
              <a:gd name="connsiteY0" fmla="*/ 0 h 285750"/>
              <a:gd name="connsiteX1" fmla="*/ 4763 w 419101"/>
              <a:gd name="connsiteY1" fmla="*/ 285750 h 285750"/>
              <a:gd name="connsiteX2" fmla="*/ 419101 w 419101"/>
              <a:gd name="connsiteY2" fmla="*/ 259555 h 285750"/>
              <a:gd name="connsiteX3" fmla="*/ 414338 w 419101"/>
              <a:gd name="connsiteY3" fmla="*/ 33337 h 285750"/>
              <a:gd name="connsiteX4" fmla="*/ 0 w 419101"/>
              <a:gd name="connsiteY4" fmla="*/ 0 h 285750"/>
              <a:gd name="connsiteX0" fmla="*/ 0 w 419101"/>
              <a:gd name="connsiteY0" fmla="*/ 0 h 285750"/>
              <a:gd name="connsiteX1" fmla="*/ 4763 w 419101"/>
              <a:gd name="connsiteY1" fmla="*/ 285750 h 285750"/>
              <a:gd name="connsiteX2" fmla="*/ 419101 w 419101"/>
              <a:gd name="connsiteY2" fmla="*/ 259555 h 285750"/>
              <a:gd name="connsiteX3" fmla="*/ 414338 w 419101"/>
              <a:gd name="connsiteY3" fmla="*/ 45243 h 285750"/>
              <a:gd name="connsiteX4" fmla="*/ 0 w 419101"/>
              <a:gd name="connsiteY4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1" h="285750">
                <a:moveTo>
                  <a:pt x="0" y="0"/>
                </a:moveTo>
                <a:cubicBezTo>
                  <a:pt x="1588" y="95250"/>
                  <a:pt x="3175" y="190500"/>
                  <a:pt x="4763" y="285750"/>
                </a:cubicBezTo>
                <a:lnTo>
                  <a:pt x="419101" y="259555"/>
                </a:lnTo>
                <a:lnTo>
                  <a:pt x="414338" y="45243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 w="38100">
            <a:solidFill>
              <a:schemeClr val="accent6"/>
            </a:solidFill>
          </a:ln>
        </p:spPr>
        <p:txBody>
          <a:bodyPr wrap="square" rtlCol="0" anchor="ctr">
            <a:spAutoFit/>
          </a:bodyPr>
          <a:lstStyle/>
          <a:p>
            <a:pPr algn="l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60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2376C8-8445-4736-B894-7E5A21B56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FFEB5D-44DC-4279-84EE-28DD4F6F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Inferred Personalized Profiles</a:t>
            </a:r>
          </a:p>
        </p:txBody>
      </p:sp>
      <p:pic>
        <p:nvPicPr>
          <p:cNvPr id="4" name="Picture 3" descr="C:\Users\lee1904\AppData\Local\Microsoft\Windows\INetCache\Content.Word\F11.png">
            <a:extLst>
              <a:ext uri="{FF2B5EF4-FFF2-40B4-BE49-F238E27FC236}">
                <a16:creationId xmlns:a16="http://schemas.microsoft.com/office/drawing/2014/main" id="{58771A21-82E0-4FCA-9F20-0F84B7D7DA6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"/>
          <a:stretch/>
        </p:blipFill>
        <p:spPr bwMode="auto">
          <a:xfrm>
            <a:off x="502369" y="1076325"/>
            <a:ext cx="8139264" cy="574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lee1904\AppData\Local\Microsoft\Windows\INetCache\Content.Word\F11.png">
            <a:extLst>
              <a:ext uri="{FF2B5EF4-FFF2-40B4-BE49-F238E27FC236}">
                <a16:creationId xmlns:a16="http://schemas.microsoft.com/office/drawing/2014/main" id="{D4F06FE2-8C3D-452B-9F8B-9F669D692BF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0" t="1397" r="29320" b="95528"/>
          <a:stretch/>
        </p:blipFill>
        <p:spPr bwMode="auto">
          <a:xfrm>
            <a:off x="1693077" y="1076325"/>
            <a:ext cx="5757846" cy="305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862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05298-761A-4913-9F42-BEC7B6AE3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D3368-C922-40CF-B849-3D063355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Performance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503BF3-EA96-4253-A1D1-487AD1C33C09}"/>
              </a:ext>
            </a:extLst>
          </p:cNvPr>
          <p:cNvGrpSpPr/>
          <p:nvPr/>
        </p:nvGrpSpPr>
        <p:grpSpPr>
          <a:xfrm>
            <a:off x="1056032" y="1104900"/>
            <a:ext cx="7031938" cy="4762500"/>
            <a:chOff x="1158154" y="1193114"/>
            <a:chExt cx="6827693" cy="46241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C71CE7-A030-453E-8862-D44095078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154" y="1193114"/>
              <a:ext cx="6827693" cy="4624172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715A81-C4B7-42DB-AB40-1F6252B49AB5}"/>
                </a:ext>
              </a:extLst>
            </p:cNvPr>
            <p:cNvGrpSpPr/>
            <p:nvPr/>
          </p:nvGrpSpPr>
          <p:grpSpPr>
            <a:xfrm>
              <a:off x="5353051" y="4203940"/>
              <a:ext cx="2540016" cy="977724"/>
              <a:chOff x="5654025" y="4243594"/>
              <a:chExt cx="2239041" cy="86187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BBC901-93EB-4C96-ACA9-F7E12143C91C}"/>
                  </a:ext>
                </a:extLst>
              </p:cNvPr>
              <p:cNvSpPr txBox="1"/>
              <p:nvPr/>
            </p:nvSpPr>
            <p:spPr>
              <a:xfrm>
                <a:off x="5654025" y="4243594"/>
                <a:ext cx="2239041" cy="8618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685800" latinLnBrk="0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600" dirty="0"/>
                  <a:t>Proposed</a:t>
                </a:r>
              </a:p>
              <a:p>
                <a:pPr marL="685800" latinLnBrk="0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600" dirty="0"/>
                  <a:t>Logistic regression</a:t>
                </a: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096060E-5AFA-4088-B20C-E0BDDE13F9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436" y="4517314"/>
                <a:ext cx="32139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37CAD79-D380-4972-8585-C977411B9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436" y="4816210"/>
                <a:ext cx="321394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C8572E-2F51-4444-8E72-F39673188352}"/>
              </a:ext>
            </a:extLst>
          </p:cNvPr>
          <p:cNvSpPr txBox="1"/>
          <p:nvPr/>
        </p:nvSpPr>
        <p:spPr>
          <a:xfrm>
            <a:off x="647700" y="5945815"/>
            <a:ext cx="7848600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S. Lee, P. Karava, A. Tzempelikos, I. Bilionis. “Inference of thermal preference profiles for personalized thermal environments with actual building occupants.” Building and Environment, 2019, 148:714-729.</a:t>
            </a:r>
          </a:p>
          <a:p>
            <a:pPr marL="171450" lvl="1" indent="-171450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S. Lee, I. Bilionis, P. Karava, A. Tzempelikos. “A Bayesian approach for probabilistic classification and inference of occupant thermal preferences in office buildings.” Building and Environment, 2017, 118:323-343.</a:t>
            </a:r>
          </a:p>
        </p:txBody>
      </p:sp>
    </p:spTree>
    <p:extLst>
      <p:ext uri="{BB962C8B-B14F-4D97-AF65-F5344CB8AC3E}">
        <p14:creationId xmlns:p14="http://schemas.microsoft.com/office/powerpoint/2010/main" val="22864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99C42D62-92D7-493D-97C8-771F46C8042D}"/>
              </a:ext>
            </a:extLst>
          </p:cNvPr>
          <p:cNvGrpSpPr/>
          <p:nvPr/>
        </p:nvGrpSpPr>
        <p:grpSpPr>
          <a:xfrm>
            <a:off x="2431408" y="3129736"/>
            <a:ext cx="4281185" cy="806220"/>
            <a:chOff x="435976" y="3129736"/>
            <a:chExt cx="4281185" cy="806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C39639-2613-41E7-88C5-275AC47D5DBB}"/>
                </a:ext>
              </a:extLst>
            </p:cNvPr>
            <p:cNvSpPr txBox="1"/>
            <p:nvPr/>
          </p:nvSpPr>
          <p:spPr>
            <a:xfrm>
              <a:off x="1110722" y="3273504"/>
              <a:ext cx="36064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sz="2800" dirty="0"/>
                <a:t>Smart User-Interface</a:t>
              </a:r>
            </a:p>
          </p:txBody>
        </p:sp>
        <p:grpSp>
          <p:nvGrpSpPr>
            <p:cNvPr id="3" name="그룹 6">
              <a:extLst>
                <a:ext uri="{FF2B5EF4-FFF2-40B4-BE49-F238E27FC236}">
                  <a16:creationId xmlns:a16="http://schemas.microsoft.com/office/drawing/2014/main" id="{1E1CE11D-046A-41F2-BE7F-346798ADC5E4}"/>
                </a:ext>
              </a:extLst>
            </p:cNvPr>
            <p:cNvGrpSpPr/>
            <p:nvPr/>
          </p:nvGrpSpPr>
          <p:grpSpPr>
            <a:xfrm>
              <a:off x="435976" y="3129736"/>
              <a:ext cx="592724" cy="806220"/>
              <a:chOff x="6228184" y="3318992"/>
              <a:chExt cx="2170529" cy="2952329"/>
            </a:xfrm>
          </p:grpSpPr>
          <p:grpSp>
            <p:nvGrpSpPr>
              <p:cNvPr id="5" name="그룹 7">
                <a:extLst>
                  <a:ext uri="{FF2B5EF4-FFF2-40B4-BE49-F238E27FC236}">
                    <a16:creationId xmlns:a16="http://schemas.microsoft.com/office/drawing/2014/main" id="{EF2DEC03-73E4-4F5D-9AB1-2B4D7DEA2A1B}"/>
                  </a:ext>
                </a:extLst>
              </p:cNvPr>
              <p:cNvGrpSpPr/>
              <p:nvPr/>
            </p:nvGrpSpPr>
            <p:grpSpPr>
              <a:xfrm>
                <a:off x="6228184" y="3318993"/>
                <a:ext cx="1388727" cy="2952328"/>
                <a:chOff x="6228184" y="3318993"/>
                <a:chExt cx="1388727" cy="2952328"/>
              </a:xfrm>
            </p:grpSpPr>
            <p:sp>
              <p:nvSpPr>
                <p:cNvPr id="28" name="타원 30">
                  <a:extLst>
                    <a:ext uri="{FF2B5EF4-FFF2-40B4-BE49-F238E27FC236}">
                      <a16:creationId xmlns:a16="http://schemas.microsoft.com/office/drawing/2014/main" id="{7E1DF081-16A4-417D-ABD8-B07BB1625F74}"/>
                    </a:ext>
                  </a:extLst>
                </p:cNvPr>
                <p:cNvSpPr/>
                <p:nvPr/>
              </p:nvSpPr>
              <p:spPr>
                <a:xfrm rot="5400000">
                  <a:off x="6228184" y="3318993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31">
                  <a:extLst>
                    <a:ext uri="{FF2B5EF4-FFF2-40B4-BE49-F238E27FC236}">
                      <a16:creationId xmlns:a16="http://schemas.microsoft.com/office/drawing/2014/main" id="{EC529357-1293-4BE6-B3DD-59631FB5E8E4}"/>
                    </a:ext>
                  </a:extLst>
                </p:cNvPr>
                <p:cNvSpPr/>
                <p:nvPr/>
              </p:nvSpPr>
              <p:spPr>
                <a:xfrm rot="5400000">
                  <a:off x="6228184" y="3709894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32">
                  <a:extLst>
                    <a:ext uri="{FF2B5EF4-FFF2-40B4-BE49-F238E27FC236}">
                      <a16:creationId xmlns:a16="http://schemas.microsoft.com/office/drawing/2014/main" id="{76D488C6-CD4F-4D3A-B27F-78476EC5A7B1}"/>
                    </a:ext>
                  </a:extLst>
                </p:cNvPr>
                <p:cNvSpPr/>
                <p:nvPr/>
              </p:nvSpPr>
              <p:spPr>
                <a:xfrm rot="5400000">
                  <a:off x="6228184" y="4100795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3">
                  <a:extLst>
                    <a:ext uri="{FF2B5EF4-FFF2-40B4-BE49-F238E27FC236}">
                      <a16:creationId xmlns:a16="http://schemas.microsoft.com/office/drawing/2014/main" id="{A4AE19DD-903B-4A8B-B3CA-14A15ED57F2B}"/>
                    </a:ext>
                  </a:extLst>
                </p:cNvPr>
                <p:cNvSpPr/>
                <p:nvPr/>
              </p:nvSpPr>
              <p:spPr>
                <a:xfrm rot="5400000">
                  <a:off x="6228184" y="4491696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타원 34">
                  <a:extLst>
                    <a:ext uri="{FF2B5EF4-FFF2-40B4-BE49-F238E27FC236}">
                      <a16:creationId xmlns:a16="http://schemas.microsoft.com/office/drawing/2014/main" id="{F3C9E590-9FED-48C5-8B9D-DE60C202A6DE}"/>
                    </a:ext>
                  </a:extLst>
                </p:cNvPr>
                <p:cNvSpPr/>
                <p:nvPr/>
              </p:nvSpPr>
              <p:spPr>
                <a:xfrm rot="5400000">
                  <a:off x="6228184" y="48825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타원 35">
                  <a:extLst>
                    <a:ext uri="{FF2B5EF4-FFF2-40B4-BE49-F238E27FC236}">
                      <a16:creationId xmlns:a16="http://schemas.microsoft.com/office/drawing/2014/main" id="{70FA7E46-4BFC-4E5A-AB51-C8FC6EABC969}"/>
                    </a:ext>
                  </a:extLst>
                </p:cNvPr>
                <p:cNvSpPr/>
                <p:nvPr/>
              </p:nvSpPr>
              <p:spPr>
                <a:xfrm rot="5400000">
                  <a:off x="6228184" y="5273498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6">
                  <a:extLst>
                    <a:ext uri="{FF2B5EF4-FFF2-40B4-BE49-F238E27FC236}">
                      <a16:creationId xmlns:a16="http://schemas.microsoft.com/office/drawing/2014/main" id="{E077C186-9541-42B7-863F-3BF5DA457693}"/>
                    </a:ext>
                  </a:extLst>
                </p:cNvPr>
                <p:cNvSpPr/>
                <p:nvPr/>
              </p:nvSpPr>
              <p:spPr>
                <a:xfrm rot="5400000">
                  <a:off x="6228184" y="5664399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7">
                  <a:extLst>
                    <a:ext uri="{FF2B5EF4-FFF2-40B4-BE49-F238E27FC236}">
                      <a16:creationId xmlns:a16="http://schemas.microsoft.com/office/drawing/2014/main" id="{714DCBC9-F1E6-4EA0-9AEE-78E7352FAB1F}"/>
                    </a:ext>
                  </a:extLst>
                </p:cNvPr>
                <p:cNvSpPr/>
                <p:nvPr/>
              </p:nvSpPr>
              <p:spPr>
                <a:xfrm rot="5400000">
                  <a:off x="6228184" y="60552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8">
                  <a:extLst>
                    <a:ext uri="{FF2B5EF4-FFF2-40B4-BE49-F238E27FC236}">
                      <a16:creationId xmlns:a16="http://schemas.microsoft.com/office/drawing/2014/main" id="{16C3F817-29D8-4E08-B265-421D6B911327}"/>
                    </a:ext>
                  </a:extLst>
                </p:cNvPr>
                <p:cNvSpPr/>
                <p:nvPr/>
              </p:nvSpPr>
              <p:spPr>
                <a:xfrm rot="5400000">
                  <a:off x="6619085" y="3318993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9">
                  <a:extLst>
                    <a:ext uri="{FF2B5EF4-FFF2-40B4-BE49-F238E27FC236}">
                      <a16:creationId xmlns:a16="http://schemas.microsoft.com/office/drawing/2014/main" id="{905B65C6-EFB6-49E7-B391-10F8D9DC9D8A}"/>
                    </a:ext>
                  </a:extLst>
                </p:cNvPr>
                <p:cNvSpPr/>
                <p:nvPr/>
              </p:nvSpPr>
              <p:spPr>
                <a:xfrm rot="5400000">
                  <a:off x="6619085" y="3709894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40">
                  <a:extLst>
                    <a:ext uri="{FF2B5EF4-FFF2-40B4-BE49-F238E27FC236}">
                      <a16:creationId xmlns:a16="http://schemas.microsoft.com/office/drawing/2014/main" id="{736422F0-A108-4DBC-AF8D-2F5424DFCF1C}"/>
                    </a:ext>
                  </a:extLst>
                </p:cNvPr>
                <p:cNvSpPr/>
                <p:nvPr/>
              </p:nvSpPr>
              <p:spPr>
                <a:xfrm rot="5400000">
                  <a:off x="6619085" y="4100795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41">
                  <a:extLst>
                    <a:ext uri="{FF2B5EF4-FFF2-40B4-BE49-F238E27FC236}">
                      <a16:creationId xmlns:a16="http://schemas.microsoft.com/office/drawing/2014/main" id="{FB933557-7FE2-4967-95FD-B0C32912AE7A}"/>
                    </a:ext>
                  </a:extLst>
                </p:cNvPr>
                <p:cNvSpPr/>
                <p:nvPr/>
              </p:nvSpPr>
              <p:spPr>
                <a:xfrm rot="5400000">
                  <a:off x="6619085" y="4491696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42">
                  <a:extLst>
                    <a:ext uri="{FF2B5EF4-FFF2-40B4-BE49-F238E27FC236}">
                      <a16:creationId xmlns:a16="http://schemas.microsoft.com/office/drawing/2014/main" id="{CB751F39-D515-43E1-9A0C-58D841A2342E}"/>
                    </a:ext>
                  </a:extLst>
                </p:cNvPr>
                <p:cNvSpPr/>
                <p:nvPr/>
              </p:nvSpPr>
              <p:spPr>
                <a:xfrm rot="5400000">
                  <a:off x="6619085" y="48825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3">
                  <a:extLst>
                    <a:ext uri="{FF2B5EF4-FFF2-40B4-BE49-F238E27FC236}">
                      <a16:creationId xmlns:a16="http://schemas.microsoft.com/office/drawing/2014/main" id="{65519AA6-9CA9-4DDD-8E51-47D330D9AFBD}"/>
                    </a:ext>
                  </a:extLst>
                </p:cNvPr>
                <p:cNvSpPr/>
                <p:nvPr/>
              </p:nvSpPr>
              <p:spPr>
                <a:xfrm rot="5400000">
                  <a:off x="6619085" y="5273498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4">
                  <a:extLst>
                    <a:ext uri="{FF2B5EF4-FFF2-40B4-BE49-F238E27FC236}">
                      <a16:creationId xmlns:a16="http://schemas.microsoft.com/office/drawing/2014/main" id="{8261E340-AA01-4A13-B6B8-05B3CFDDAE31}"/>
                    </a:ext>
                  </a:extLst>
                </p:cNvPr>
                <p:cNvSpPr/>
                <p:nvPr/>
              </p:nvSpPr>
              <p:spPr>
                <a:xfrm rot="5400000">
                  <a:off x="6619085" y="5664399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5">
                  <a:extLst>
                    <a:ext uri="{FF2B5EF4-FFF2-40B4-BE49-F238E27FC236}">
                      <a16:creationId xmlns:a16="http://schemas.microsoft.com/office/drawing/2014/main" id="{CE187825-6A37-4EF7-BA75-69A985AAA344}"/>
                    </a:ext>
                  </a:extLst>
                </p:cNvPr>
                <p:cNvSpPr/>
                <p:nvPr/>
              </p:nvSpPr>
              <p:spPr>
                <a:xfrm rot="5400000">
                  <a:off x="6619085" y="60552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6">
                  <a:extLst>
                    <a:ext uri="{FF2B5EF4-FFF2-40B4-BE49-F238E27FC236}">
                      <a16:creationId xmlns:a16="http://schemas.microsoft.com/office/drawing/2014/main" id="{9A0C1901-493C-4177-BD24-AA038FC3A018}"/>
                    </a:ext>
                  </a:extLst>
                </p:cNvPr>
                <p:cNvSpPr/>
                <p:nvPr/>
              </p:nvSpPr>
              <p:spPr>
                <a:xfrm rot="5400000">
                  <a:off x="7009986" y="3318993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7">
                  <a:extLst>
                    <a:ext uri="{FF2B5EF4-FFF2-40B4-BE49-F238E27FC236}">
                      <a16:creationId xmlns:a16="http://schemas.microsoft.com/office/drawing/2014/main" id="{B18CA960-A90A-4AE6-8B47-0349B64974A4}"/>
                    </a:ext>
                  </a:extLst>
                </p:cNvPr>
                <p:cNvSpPr/>
                <p:nvPr/>
              </p:nvSpPr>
              <p:spPr>
                <a:xfrm rot="5400000">
                  <a:off x="7009986" y="3709894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8">
                  <a:extLst>
                    <a:ext uri="{FF2B5EF4-FFF2-40B4-BE49-F238E27FC236}">
                      <a16:creationId xmlns:a16="http://schemas.microsoft.com/office/drawing/2014/main" id="{C8029536-C33F-4C58-AE4C-1446C5D9A7CF}"/>
                    </a:ext>
                  </a:extLst>
                </p:cNvPr>
                <p:cNvSpPr/>
                <p:nvPr/>
              </p:nvSpPr>
              <p:spPr>
                <a:xfrm rot="5400000">
                  <a:off x="7009986" y="4491696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9">
                  <a:extLst>
                    <a:ext uri="{FF2B5EF4-FFF2-40B4-BE49-F238E27FC236}">
                      <a16:creationId xmlns:a16="http://schemas.microsoft.com/office/drawing/2014/main" id="{0622FB25-EDD7-406D-A9A4-49B92FBE16A8}"/>
                    </a:ext>
                  </a:extLst>
                </p:cNvPr>
                <p:cNvSpPr/>
                <p:nvPr/>
              </p:nvSpPr>
              <p:spPr>
                <a:xfrm rot="5400000">
                  <a:off x="7009986" y="48825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50">
                  <a:extLst>
                    <a:ext uri="{FF2B5EF4-FFF2-40B4-BE49-F238E27FC236}">
                      <a16:creationId xmlns:a16="http://schemas.microsoft.com/office/drawing/2014/main" id="{E671C0CD-5269-402F-98DD-AC47D3A9ACA1}"/>
                    </a:ext>
                  </a:extLst>
                </p:cNvPr>
                <p:cNvSpPr/>
                <p:nvPr/>
              </p:nvSpPr>
              <p:spPr>
                <a:xfrm rot="5400000">
                  <a:off x="7009986" y="5664399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51">
                  <a:extLst>
                    <a:ext uri="{FF2B5EF4-FFF2-40B4-BE49-F238E27FC236}">
                      <a16:creationId xmlns:a16="http://schemas.microsoft.com/office/drawing/2014/main" id="{76D08418-1955-4090-8590-A536C4C43B02}"/>
                    </a:ext>
                  </a:extLst>
                </p:cNvPr>
                <p:cNvSpPr/>
                <p:nvPr/>
              </p:nvSpPr>
              <p:spPr>
                <a:xfrm rot="5400000">
                  <a:off x="7009986" y="60552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타원 52">
                  <a:extLst>
                    <a:ext uri="{FF2B5EF4-FFF2-40B4-BE49-F238E27FC236}">
                      <a16:creationId xmlns:a16="http://schemas.microsoft.com/office/drawing/2014/main" id="{A8909D60-EEE2-4E0A-8177-78646B02B339}"/>
                    </a:ext>
                  </a:extLst>
                </p:cNvPr>
                <p:cNvSpPr/>
                <p:nvPr/>
              </p:nvSpPr>
              <p:spPr>
                <a:xfrm rot="5400000">
                  <a:off x="7400887" y="3318993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3">
                  <a:extLst>
                    <a:ext uri="{FF2B5EF4-FFF2-40B4-BE49-F238E27FC236}">
                      <a16:creationId xmlns:a16="http://schemas.microsoft.com/office/drawing/2014/main" id="{9B32385B-00C3-4A82-A3CA-62194D55A755}"/>
                    </a:ext>
                  </a:extLst>
                </p:cNvPr>
                <p:cNvSpPr/>
                <p:nvPr/>
              </p:nvSpPr>
              <p:spPr>
                <a:xfrm rot="5400000">
                  <a:off x="7400887" y="3709894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4">
                  <a:extLst>
                    <a:ext uri="{FF2B5EF4-FFF2-40B4-BE49-F238E27FC236}">
                      <a16:creationId xmlns:a16="http://schemas.microsoft.com/office/drawing/2014/main" id="{2D79DAAC-8D6A-483E-AA9B-A0EE5796EA2D}"/>
                    </a:ext>
                  </a:extLst>
                </p:cNvPr>
                <p:cNvSpPr/>
                <p:nvPr/>
              </p:nvSpPr>
              <p:spPr>
                <a:xfrm rot="5400000">
                  <a:off x="7400887" y="4491696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5">
                  <a:extLst>
                    <a:ext uri="{FF2B5EF4-FFF2-40B4-BE49-F238E27FC236}">
                      <a16:creationId xmlns:a16="http://schemas.microsoft.com/office/drawing/2014/main" id="{B9EEFF17-C4E1-4CF6-A502-A85643BD0631}"/>
                    </a:ext>
                  </a:extLst>
                </p:cNvPr>
                <p:cNvSpPr/>
                <p:nvPr/>
              </p:nvSpPr>
              <p:spPr>
                <a:xfrm rot="5400000">
                  <a:off x="7400887" y="48825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6">
                  <a:extLst>
                    <a:ext uri="{FF2B5EF4-FFF2-40B4-BE49-F238E27FC236}">
                      <a16:creationId xmlns:a16="http://schemas.microsoft.com/office/drawing/2014/main" id="{CF651FFF-1707-439D-BA54-8D37E00C21CC}"/>
                    </a:ext>
                  </a:extLst>
                </p:cNvPr>
                <p:cNvSpPr/>
                <p:nvPr/>
              </p:nvSpPr>
              <p:spPr>
                <a:xfrm rot="5400000">
                  <a:off x="7400887" y="5664399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7">
                  <a:extLst>
                    <a:ext uri="{FF2B5EF4-FFF2-40B4-BE49-F238E27FC236}">
                      <a16:creationId xmlns:a16="http://schemas.microsoft.com/office/drawing/2014/main" id="{8B6D7F35-A03D-4B48-8C88-20D2BF355E20}"/>
                    </a:ext>
                  </a:extLst>
                </p:cNvPr>
                <p:cNvSpPr/>
                <p:nvPr/>
              </p:nvSpPr>
              <p:spPr>
                <a:xfrm rot="5400000">
                  <a:off x="7400887" y="60552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8">
                <a:extLst>
                  <a:ext uri="{FF2B5EF4-FFF2-40B4-BE49-F238E27FC236}">
                    <a16:creationId xmlns:a16="http://schemas.microsoft.com/office/drawing/2014/main" id="{C22A0644-1C7C-47C4-8655-E878FFF9FB70}"/>
                  </a:ext>
                </a:extLst>
              </p:cNvPr>
              <p:cNvGrpSpPr/>
              <p:nvPr/>
            </p:nvGrpSpPr>
            <p:grpSpPr>
              <a:xfrm>
                <a:off x="7791788" y="3318992"/>
                <a:ext cx="606925" cy="2952328"/>
                <a:chOff x="7791788" y="3318992"/>
                <a:chExt cx="606925" cy="2952328"/>
              </a:xfrm>
            </p:grpSpPr>
            <p:sp>
              <p:nvSpPr>
                <p:cNvPr id="15" name="타원 17">
                  <a:extLst>
                    <a:ext uri="{FF2B5EF4-FFF2-40B4-BE49-F238E27FC236}">
                      <a16:creationId xmlns:a16="http://schemas.microsoft.com/office/drawing/2014/main" id="{9D4DC758-6527-42EC-9DCC-E017B9DB4B49}"/>
                    </a:ext>
                  </a:extLst>
                </p:cNvPr>
                <p:cNvSpPr/>
                <p:nvPr/>
              </p:nvSpPr>
              <p:spPr>
                <a:xfrm rot="5400000">
                  <a:off x="7791788" y="3318992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8">
                  <a:extLst>
                    <a:ext uri="{FF2B5EF4-FFF2-40B4-BE49-F238E27FC236}">
                      <a16:creationId xmlns:a16="http://schemas.microsoft.com/office/drawing/2014/main" id="{6F4FADAA-BDE3-418B-ADF1-5EEE432C6C5A}"/>
                    </a:ext>
                  </a:extLst>
                </p:cNvPr>
                <p:cNvSpPr/>
                <p:nvPr/>
              </p:nvSpPr>
              <p:spPr>
                <a:xfrm rot="5400000">
                  <a:off x="7791788" y="3709893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9">
                  <a:extLst>
                    <a:ext uri="{FF2B5EF4-FFF2-40B4-BE49-F238E27FC236}">
                      <a16:creationId xmlns:a16="http://schemas.microsoft.com/office/drawing/2014/main" id="{94882338-F098-466E-8E0B-C759154B3112}"/>
                    </a:ext>
                  </a:extLst>
                </p:cNvPr>
                <p:cNvSpPr/>
                <p:nvPr/>
              </p:nvSpPr>
              <p:spPr>
                <a:xfrm rot="5400000">
                  <a:off x="7791788" y="4100794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20">
                  <a:extLst>
                    <a:ext uri="{FF2B5EF4-FFF2-40B4-BE49-F238E27FC236}">
                      <a16:creationId xmlns:a16="http://schemas.microsoft.com/office/drawing/2014/main" id="{E2095730-0CE0-4036-9ABE-2FA70D6FB2FB}"/>
                    </a:ext>
                  </a:extLst>
                </p:cNvPr>
                <p:cNvSpPr/>
                <p:nvPr/>
              </p:nvSpPr>
              <p:spPr>
                <a:xfrm rot="5400000">
                  <a:off x="7791788" y="4491695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21">
                  <a:extLst>
                    <a:ext uri="{FF2B5EF4-FFF2-40B4-BE49-F238E27FC236}">
                      <a16:creationId xmlns:a16="http://schemas.microsoft.com/office/drawing/2014/main" id="{2C2B6E55-986E-45FC-B60B-CB05F8913291}"/>
                    </a:ext>
                  </a:extLst>
                </p:cNvPr>
                <p:cNvSpPr/>
                <p:nvPr/>
              </p:nvSpPr>
              <p:spPr>
                <a:xfrm rot="5400000">
                  <a:off x="7791788" y="4882596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22">
                  <a:extLst>
                    <a:ext uri="{FF2B5EF4-FFF2-40B4-BE49-F238E27FC236}">
                      <a16:creationId xmlns:a16="http://schemas.microsoft.com/office/drawing/2014/main" id="{81077D79-775A-4FA8-B088-4F0EFAB98304}"/>
                    </a:ext>
                  </a:extLst>
                </p:cNvPr>
                <p:cNvSpPr/>
                <p:nvPr/>
              </p:nvSpPr>
              <p:spPr>
                <a:xfrm rot="5400000">
                  <a:off x="7791788" y="5273497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3">
                  <a:extLst>
                    <a:ext uri="{FF2B5EF4-FFF2-40B4-BE49-F238E27FC236}">
                      <a16:creationId xmlns:a16="http://schemas.microsoft.com/office/drawing/2014/main" id="{C905D8C3-D616-4DAF-9975-9941D96AF551}"/>
                    </a:ext>
                  </a:extLst>
                </p:cNvPr>
                <p:cNvSpPr/>
                <p:nvPr/>
              </p:nvSpPr>
              <p:spPr>
                <a:xfrm rot="5400000">
                  <a:off x="7791788" y="5664398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4">
                  <a:extLst>
                    <a:ext uri="{FF2B5EF4-FFF2-40B4-BE49-F238E27FC236}">
                      <a16:creationId xmlns:a16="http://schemas.microsoft.com/office/drawing/2014/main" id="{9FEDF5D7-D7C6-4F22-9691-77E18E6A046D}"/>
                    </a:ext>
                  </a:extLst>
                </p:cNvPr>
                <p:cNvSpPr/>
                <p:nvPr/>
              </p:nvSpPr>
              <p:spPr>
                <a:xfrm rot="5400000">
                  <a:off x="7791788" y="6055296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5">
                  <a:extLst>
                    <a:ext uri="{FF2B5EF4-FFF2-40B4-BE49-F238E27FC236}">
                      <a16:creationId xmlns:a16="http://schemas.microsoft.com/office/drawing/2014/main" id="{919AD099-5CC6-4ED2-9DB6-562EC24BE362}"/>
                    </a:ext>
                  </a:extLst>
                </p:cNvPr>
                <p:cNvSpPr/>
                <p:nvPr/>
              </p:nvSpPr>
              <p:spPr>
                <a:xfrm rot="5400000">
                  <a:off x="8182689" y="3709893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6">
                  <a:extLst>
                    <a:ext uri="{FF2B5EF4-FFF2-40B4-BE49-F238E27FC236}">
                      <a16:creationId xmlns:a16="http://schemas.microsoft.com/office/drawing/2014/main" id="{BE1A0992-0410-4467-B533-B2B3E447E795}"/>
                    </a:ext>
                  </a:extLst>
                </p:cNvPr>
                <p:cNvSpPr/>
                <p:nvPr/>
              </p:nvSpPr>
              <p:spPr>
                <a:xfrm rot="5400000">
                  <a:off x="8182689" y="4100794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7">
                  <a:extLst>
                    <a:ext uri="{FF2B5EF4-FFF2-40B4-BE49-F238E27FC236}">
                      <a16:creationId xmlns:a16="http://schemas.microsoft.com/office/drawing/2014/main" id="{98DA071C-D41C-4DAC-9776-B28BCBA724DC}"/>
                    </a:ext>
                  </a:extLst>
                </p:cNvPr>
                <p:cNvSpPr/>
                <p:nvPr/>
              </p:nvSpPr>
              <p:spPr>
                <a:xfrm rot="5400000">
                  <a:off x="8182689" y="4882596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8">
                  <a:extLst>
                    <a:ext uri="{FF2B5EF4-FFF2-40B4-BE49-F238E27FC236}">
                      <a16:creationId xmlns:a16="http://schemas.microsoft.com/office/drawing/2014/main" id="{C526B9DF-ED46-4CB9-9208-51BEF07D616D}"/>
                    </a:ext>
                  </a:extLst>
                </p:cNvPr>
                <p:cNvSpPr/>
                <p:nvPr/>
              </p:nvSpPr>
              <p:spPr>
                <a:xfrm rot="5400000">
                  <a:off x="8182689" y="5273497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9">
                  <a:extLst>
                    <a:ext uri="{FF2B5EF4-FFF2-40B4-BE49-F238E27FC236}">
                      <a16:creationId xmlns:a16="http://schemas.microsoft.com/office/drawing/2014/main" id="{9162F2B6-542E-46F4-8B25-03299817F79A}"/>
                    </a:ext>
                  </a:extLst>
                </p:cNvPr>
                <p:cNvSpPr/>
                <p:nvPr/>
              </p:nvSpPr>
              <p:spPr>
                <a:xfrm rot="5400000">
                  <a:off x="8182689" y="5664398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9">
                <a:extLst>
                  <a:ext uri="{FF2B5EF4-FFF2-40B4-BE49-F238E27FC236}">
                    <a16:creationId xmlns:a16="http://schemas.microsoft.com/office/drawing/2014/main" id="{E73A6579-D883-4072-8B55-3F675B066396}"/>
                  </a:ext>
                </a:extLst>
              </p:cNvPr>
              <p:cNvGrpSpPr/>
              <p:nvPr/>
            </p:nvGrpSpPr>
            <p:grpSpPr>
              <a:xfrm>
                <a:off x="7009986" y="3318993"/>
                <a:ext cx="1388727" cy="2952328"/>
                <a:chOff x="7009986" y="3318993"/>
                <a:chExt cx="1388727" cy="2952328"/>
              </a:xfrm>
            </p:grpSpPr>
            <p:sp>
              <p:nvSpPr>
                <p:cNvPr id="8" name="타원 10">
                  <a:extLst>
                    <a:ext uri="{FF2B5EF4-FFF2-40B4-BE49-F238E27FC236}">
                      <a16:creationId xmlns:a16="http://schemas.microsoft.com/office/drawing/2014/main" id="{A03D033F-6D01-42F8-85CF-06DE49E8AE74}"/>
                    </a:ext>
                  </a:extLst>
                </p:cNvPr>
                <p:cNvSpPr/>
                <p:nvPr/>
              </p:nvSpPr>
              <p:spPr>
                <a:xfrm rot="5400000">
                  <a:off x="7009986" y="4100795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11">
                  <a:extLst>
                    <a:ext uri="{FF2B5EF4-FFF2-40B4-BE49-F238E27FC236}">
                      <a16:creationId xmlns:a16="http://schemas.microsoft.com/office/drawing/2014/main" id="{DED2A441-591A-4BF1-A137-7856020DD5DB}"/>
                    </a:ext>
                  </a:extLst>
                </p:cNvPr>
                <p:cNvSpPr/>
                <p:nvPr/>
              </p:nvSpPr>
              <p:spPr>
                <a:xfrm rot="5400000">
                  <a:off x="7400887" y="4100795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타원 12">
                  <a:extLst>
                    <a:ext uri="{FF2B5EF4-FFF2-40B4-BE49-F238E27FC236}">
                      <a16:creationId xmlns:a16="http://schemas.microsoft.com/office/drawing/2014/main" id="{83FBEDE8-567F-43C5-B0CF-4E1618A4830C}"/>
                    </a:ext>
                  </a:extLst>
                </p:cNvPr>
                <p:cNvSpPr/>
                <p:nvPr/>
              </p:nvSpPr>
              <p:spPr>
                <a:xfrm rot="5400000">
                  <a:off x="7009986" y="5273497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3">
                  <a:extLst>
                    <a:ext uri="{FF2B5EF4-FFF2-40B4-BE49-F238E27FC236}">
                      <a16:creationId xmlns:a16="http://schemas.microsoft.com/office/drawing/2014/main" id="{8ABBC14B-0867-4C6B-9D42-27DE08366E8B}"/>
                    </a:ext>
                  </a:extLst>
                </p:cNvPr>
                <p:cNvSpPr/>
                <p:nvPr/>
              </p:nvSpPr>
              <p:spPr>
                <a:xfrm rot="5400000">
                  <a:off x="7400887" y="5273497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4">
                  <a:extLst>
                    <a:ext uri="{FF2B5EF4-FFF2-40B4-BE49-F238E27FC236}">
                      <a16:creationId xmlns:a16="http://schemas.microsoft.com/office/drawing/2014/main" id="{9B37734B-1A44-445C-9358-810C535B652F}"/>
                    </a:ext>
                  </a:extLst>
                </p:cNvPr>
                <p:cNvSpPr/>
                <p:nvPr/>
              </p:nvSpPr>
              <p:spPr>
                <a:xfrm rot="5400000">
                  <a:off x="8182689" y="3318993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5">
                  <a:extLst>
                    <a:ext uri="{FF2B5EF4-FFF2-40B4-BE49-F238E27FC236}">
                      <a16:creationId xmlns:a16="http://schemas.microsoft.com/office/drawing/2014/main" id="{ECEEB451-FAF9-483A-BC74-B76F5EDEB0DF}"/>
                    </a:ext>
                  </a:extLst>
                </p:cNvPr>
                <p:cNvSpPr/>
                <p:nvPr/>
              </p:nvSpPr>
              <p:spPr>
                <a:xfrm rot="5400000">
                  <a:off x="8182689" y="4491695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6">
                  <a:extLst>
                    <a:ext uri="{FF2B5EF4-FFF2-40B4-BE49-F238E27FC236}">
                      <a16:creationId xmlns:a16="http://schemas.microsoft.com/office/drawing/2014/main" id="{C8868BF8-95D2-439A-A215-2DA2A28F8AF0}"/>
                    </a:ext>
                  </a:extLst>
                </p:cNvPr>
                <p:cNvSpPr/>
                <p:nvPr/>
              </p:nvSpPr>
              <p:spPr>
                <a:xfrm rot="5400000">
                  <a:off x="8182689" y="6055297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662199-4D3E-4630-99DD-70A01950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393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75716-290A-4B79-9EAD-6ED3D9956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67B76625-23C5-43C8-92E9-60FC3C49567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7" name="Title 2">
            <a:extLst>
              <a:ext uri="{FF2B5EF4-FFF2-40B4-BE49-F238E27FC236}">
                <a16:creationId xmlns:a16="http://schemas.microsoft.com/office/drawing/2014/main" id="{A1717C84-6781-4B93-853A-657C8800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User-Interface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9D8B1CB-41AC-48C4-B46D-D541148ABD99}"/>
              </a:ext>
            </a:extLst>
          </p:cNvPr>
          <p:cNvGrpSpPr/>
          <p:nvPr/>
        </p:nvGrpSpPr>
        <p:grpSpPr>
          <a:xfrm>
            <a:off x="1938592" y="2845582"/>
            <a:ext cx="5855955" cy="3179536"/>
            <a:chOff x="1092200" y="2311018"/>
            <a:chExt cx="5856569" cy="3179870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E53ACFD-15F5-477C-8C27-0C23260A82F6}"/>
                </a:ext>
              </a:extLst>
            </p:cNvPr>
            <p:cNvCxnSpPr>
              <a:cxnSpLocks/>
            </p:cNvCxnSpPr>
            <p:nvPr/>
          </p:nvCxnSpPr>
          <p:spPr>
            <a:xfrm>
              <a:off x="1092200" y="5283187"/>
              <a:ext cx="585656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3E0222E5-0486-4F55-BAA2-D6FE49879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8507" y="2311018"/>
              <a:ext cx="0" cy="317987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CD8E0B8C-BB5F-41CB-92E5-51B3D49DBDD1}"/>
              </a:ext>
            </a:extLst>
          </p:cNvPr>
          <p:cNvSpPr txBox="1"/>
          <p:nvPr/>
        </p:nvSpPr>
        <p:spPr>
          <a:xfrm>
            <a:off x="2945629" y="5834618"/>
            <a:ext cx="3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359230E-8E46-4C4F-BFC1-D7177842851E}"/>
              </a:ext>
            </a:extLst>
          </p:cNvPr>
          <p:cNvSpPr txBox="1"/>
          <p:nvPr/>
        </p:nvSpPr>
        <p:spPr>
          <a:xfrm>
            <a:off x="791854" y="3023834"/>
            <a:ext cx="1108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Prefer warmer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6EAC9C1-5F7A-47D7-9E6E-52628F3229EE}"/>
              </a:ext>
            </a:extLst>
          </p:cNvPr>
          <p:cNvSpPr txBox="1"/>
          <p:nvPr/>
        </p:nvSpPr>
        <p:spPr>
          <a:xfrm>
            <a:off x="388151" y="4205382"/>
            <a:ext cx="191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Satisfied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97F007-FD3C-40D1-B49F-410C27BAFEF4}"/>
              </a:ext>
            </a:extLst>
          </p:cNvPr>
          <p:cNvSpPr txBox="1"/>
          <p:nvPr/>
        </p:nvSpPr>
        <p:spPr>
          <a:xfrm>
            <a:off x="791854" y="5109961"/>
            <a:ext cx="1108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Prefer cooler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95F9FC8-ACE4-48F1-A5F1-F4BD638129A7}"/>
              </a:ext>
            </a:extLst>
          </p:cNvPr>
          <p:cNvGrpSpPr/>
          <p:nvPr/>
        </p:nvGrpSpPr>
        <p:grpSpPr>
          <a:xfrm>
            <a:off x="2493485" y="3253047"/>
            <a:ext cx="2025802" cy="179268"/>
            <a:chOff x="2720892" y="3088231"/>
            <a:chExt cx="2233306" cy="19763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21C2ED8-196A-4E20-8A27-6E8A9FD868B8}"/>
                </a:ext>
              </a:extLst>
            </p:cNvPr>
            <p:cNvSpPr/>
            <p:nvPr/>
          </p:nvSpPr>
          <p:spPr>
            <a:xfrm>
              <a:off x="2720892" y="3088231"/>
              <a:ext cx="197630" cy="197630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9D3D0B4-DFB1-45B5-937E-46999354F120}"/>
                </a:ext>
              </a:extLst>
            </p:cNvPr>
            <p:cNvSpPr/>
            <p:nvPr/>
          </p:nvSpPr>
          <p:spPr>
            <a:xfrm>
              <a:off x="2947078" y="3088231"/>
              <a:ext cx="197630" cy="197630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4149B27-884B-40F3-A452-CB0CB31CF81B}"/>
                </a:ext>
              </a:extLst>
            </p:cNvPr>
            <p:cNvSpPr/>
            <p:nvPr/>
          </p:nvSpPr>
          <p:spPr>
            <a:xfrm>
              <a:off x="3399450" y="3088231"/>
              <a:ext cx="197630" cy="197630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3CDB529-C5FB-4189-BBEA-B0F2A0F9A444}"/>
                </a:ext>
              </a:extLst>
            </p:cNvPr>
            <p:cNvSpPr/>
            <p:nvPr/>
          </p:nvSpPr>
          <p:spPr>
            <a:xfrm>
              <a:off x="3625636" y="3088231"/>
              <a:ext cx="197630" cy="197630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11A7D96-86F0-4926-B258-9A9898985086}"/>
                </a:ext>
              </a:extLst>
            </p:cNvPr>
            <p:cNvSpPr/>
            <p:nvPr/>
          </p:nvSpPr>
          <p:spPr>
            <a:xfrm>
              <a:off x="4078009" y="3088231"/>
              <a:ext cx="197630" cy="197630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88E83A6-691C-4F41-8B12-D8EE84D5D1BF}"/>
                </a:ext>
              </a:extLst>
            </p:cNvPr>
            <p:cNvSpPr/>
            <p:nvPr/>
          </p:nvSpPr>
          <p:spPr>
            <a:xfrm>
              <a:off x="3173264" y="3088231"/>
              <a:ext cx="197630" cy="19763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0C9E020-BE61-4613-9BDC-3F1CFB6160EF}"/>
                </a:ext>
              </a:extLst>
            </p:cNvPr>
            <p:cNvSpPr/>
            <p:nvPr/>
          </p:nvSpPr>
          <p:spPr>
            <a:xfrm>
              <a:off x="3851822" y="3088231"/>
              <a:ext cx="197630" cy="19763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338ED34-63AB-4087-B049-1DBEAFC2FBFB}"/>
                </a:ext>
              </a:extLst>
            </p:cNvPr>
            <p:cNvSpPr/>
            <p:nvPr/>
          </p:nvSpPr>
          <p:spPr>
            <a:xfrm>
              <a:off x="4304195" y="3088231"/>
              <a:ext cx="197630" cy="19763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0F91D9F-CDCC-4889-9CD6-3B9049256B95}"/>
                </a:ext>
              </a:extLst>
            </p:cNvPr>
            <p:cNvSpPr/>
            <p:nvPr/>
          </p:nvSpPr>
          <p:spPr>
            <a:xfrm>
              <a:off x="4530381" y="3088231"/>
              <a:ext cx="197630" cy="19763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A736C21-1A68-4FC8-9081-4D1B178357F1}"/>
                </a:ext>
              </a:extLst>
            </p:cNvPr>
            <p:cNvSpPr/>
            <p:nvPr/>
          </p:nvSpPr>
          <p:spPr>
            <a:xfrm>
              <a:off x="4756568" y="3088231"/>
              <a:ext cx="197630" cy="19763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AF1A95E-0FC5-4C25-BA1B-3349213256D0}"/>
              </a:ext>
            </a:extLst>
          </p:cNvPr>
          <p:cNvGrpSpPr/>
          <p:nvPr/>
        </p:nvGrpSpPr>
        <p:grpSpPr>
          <a:xfrm>
            <a:off x="3916727" y="4296110"/>
            <a:ext cx="2025802" cy="179268"/>
            <a:chOff x="4289917" y="4238137"/>
            <a:chExt cx="2233306" cy="19763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CC56696-4042-482B-ADED-2F3425FDD181}"/>
                </a:ext>
              </a:extLst>
            </p:cNvPr>
            <p:cNvSpPr/>
            <p:nvPr/>
          </p:nvSpPr>
          <p:spPr>
            <a:xfrm>
              <a:off x="4289917" y="4238137"/>
              <a:ext cx="197630" cy="197630"/>
            </a:xfrm>
            <a:prstGeom prst="ellipse">
              <a:avLst/>
            </a:prstGeom>
            <a:solidFill>
              <a:srgbClr val="048204"/>
            </a:solidFill>
            <a:ln w="12700" cap="flat" cmpd="sng" algn="ctr">
              <a:solidFill>
                <a:srgbClr val="04820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433EFDC-35CC-453E-A7A2-1CE9FEEC6BE3}"/>
                </a:ext>
              </a:extLst>
            </p:cNvPr>
            <p:cNvSpPr/>
            <p:nvPr/>
          </p:nvSpPr>
          <p:spPr>
            <a:xfrm>
              <a:off x="4516103" y="4238137"/>
              <a:ext cx="197630" cy="197630"/>
            </a:xfrm>
            <a:prstGeom prst="ellipse">
              <a:avLst/>
            </a:prstGeom>
            <a:solidFill>
              <a:srgbClr val="048204"/>
            </a:solidFill>
            <a:ln w="12700" cap="flat" cmpd="sng" algn="ctr">
              <a:solidFill>
                <a:srgbClr val="04820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773A7C0-4073-4E8E-9FC2-9CE5B9112E6B}"/>
                </a:ext>
              </a:extLst>
            </p:cNvPr>
            <p:cNvSpPr/>
            <p:nvPr/>
          </p:nvSpPr>
          <p:spPr>
            <a:xfrm>
              <a:off x="4742289" y="4238137"/>
              <a:ext cx="197630" cy="197630"/>
            </a:xfrm>
            <a:prstGeom prst="ellipse">
              <a:avLst/>
            </a:prstGeom>
            <a:solidFill>
              <a:srgbClr val="048204"/>
            </a:solidFill>
            <a:ln w="12700" cap="flat" cmpd="sng" algn="ctr">
              <a:solidFill>
                <a:srgbClr val="04820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6FB1B10-89CF-4A92-92BF-6BA20E2A11B6}"/>
                </a:ext>
              </a:extLst>
            </p:cNvPr>
            <p:cNvSpPr/>
            <p:nvPr/>
          </p:nvSpPr>
          <p:spPr>
            <a:xfrm>
              <a:off x="4968475" y="4238137"/>
              <a:ext cx="197630" cy="197630"/>
            </a:xfrm>
            <a:prstGeom prst="ellipse">
              <a:avLst/>
            </a:prstGeom>
            <a:solidFill>
              <a:srgbClr val="048204"/>
            </a:solidFill>
            <a:ln w="12700" cap="flat" cmpd="sng" algn="ctr">
              <a:solidFill>
                <a:srgbClr val="04820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89ABD52-F98A-4FEA-8283-AA3738159913}"/>
                </a:ext>
              </a:extLst>
            </p:cNvPr>
            <p:cNvSpPr/>
            <p:nvPr/>
          </p:nvSpPr>
          <p:spPr>
            <a:xfrm>
              <a:off x="5194661" y="4238137"/>
              <a:ext cx="197630" cy="197630"/>
            </a:xfrm>
            <a:prstGeom prst="ellipse">
              <a:avLst/>
            </a:prstGeom>
            <a:solidFill>
              <a:srgbClr val="048204"/>
            </a:solidFill>
            <a:ln w="12700" cap="flat" cmpd="sng" algn="ctr">
              <a:solidFill>
                <a:srgbClr val="048204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31" tIns="45715" rIns="91431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4752AB1-022F-4D09-A8CC-5DC72F1A95A7}"/>
                </a:ext>
              </a:extLst>
            </p:cNvPr>
            <p:cNvSpPr/>
            <p:nvPr/>
          </p:nvSpPr>
          <p:spPr>
            <a:xfrm>
              <a:off x="5420847" y="4238137"/>
              <a:ext cx="197630" cy="197630"/>
            </a:xfrm>
            <a:prstGeom prst="ellipse">
              <a:avLst/>
            </a:prstGeom>
            <a:solidFill>
              <a:srgbClr val="048204"/>
            </a:solidFill>
            <a:ln w="12700" cap="flat" cmpd="sng" algn="ctr">
              <a:solidFill>
                <a:srgbClr val="04820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91D502B5-5849-49EE-9976-034CE4241844}"/>
                </a:ext>
              </a:extLst>
            </p:cNvPr>
            <p:cNvSpPr/>
            <p:nvPr/>
          </p:nvSpPr>
          <p:spPr>
            <a:xfrm>
              <a:off x="5647034" y="4238137"/>
              <a:ext cx="197630" cy="197630"/>
            </a:xfrm>
            <a:prstGeom prst="ellipse">
              <a:avLst/>
            </a:prstGeom>
            <a:solidFill>
              <a:srgbClr val="048204"/>
            </a:solidFill>
            <a:ln w="12700" cap="flat" cmpd="sng" algn="ctr">
              <a:solidFill>
                <a:srgbClr val="04820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AC73D65-FAC3-4EF3-8C5D-372AAC8D0FA6}"/>
                </a:ext>
              </a:extLst>
            </p:cNvPr>
            <p:cNvSpPr/>
            <p:nvPr/>
          </p:nvSpPr>
          <p:spPr>
            <a:xfrm>
              <a:off x="5873220" y="4238137"/>
              <a:ext cx="197630" cy="197630"/>
            </a:xfrm>
            <a:prstGeom prst="ellipse">
              <a:avLst/>
            </a:prstGeom>
            <a:solidFill>
              <a:srgbClr val="048204"/>
            </a:solidFill>
            <a:ln w="12700" cap="flat" cmpd="sng" algn="ctr">
              <a:solidFill>
                <a:srgbClr val="04820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4961DE3-5A1B-4378-B697-FFA228B267A9}"/>
                </a:ext>
              </a:extLst>
            </p:cNvPr>
            <p:cNvSpPr/>
            <p:nvPr/>
          </p:nvSpPr>
          <p:spPr>
            <a:xfrm>
              <a:off x="6099406" y="4238137"/>
              <a:ext cx="197630" cy="197630"/>
            </a:xfrm>
            <a:prstGeom prst="ellipse">
              <a:avLst/>
            </a:prstGeom>
            <a:solidFill>
              <a:srgbClr val="048204"/>
            </a:solidFill>
            <a:ln w="12700" cap="flat" cmpd="sng" algn="ctr">
              <a:solidFill>
                <a:srgbClr val="04820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5469280-B0A7-45C7-A79C-C91F97A741B9}"/>
                </a:ext>
              </a:extLst>
            </p:cNvPr>
            <p:cNvSpPr/>
            <p:nvPr/>
          </p:nvSpPr>
          <p:spPr>
            <a:xfrm>
              <a:off x="6325593" y="4238137"/>
              <a:ext cx="197630" cy="197630"/>
            </a:xfrm>
            <a:prstGeom prst="ellipse">
              <a:avLst/>
            </a:prstGeom>
            <a:solidFill>
              <a:srgbClr val="048204"/>
            </a:solidFill>
            <a:ln w="12700" cap="flat" cmpd="sng" algn="ctr">
              <a:solidFill>
                <a:srgbClr val="04820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0CD762C-3E29-4F99-9649-39292E69CC4F}"/>
              </a:ext>
            </a:extLst>
          </p:cNvPr>
          <p:cNvGrpSpPr/>
          <p:nvPr/>
        </p:nvGrpSpPr>
        <p:grpSpPr>
          <a:xfrm>
            <a:off x="5339968" y="5339175"/>
            <a:ext cx="2025803" cy="179268"/>
            <a:chOff x="5858941" y="5388042"/>
            <a:chExt cx="2233307" cy="19763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D611CFD-563F-40BA-A7CF-884E37DD70E2}"/>
                </a:ext>
              </a:extLst>
            </p:cNvPr>
            <p:cNvSpPr/>
            <p:nvPr/>
          </p:nvSpPr>
          <p:spPr>
            <a:xfrm>
              <a:off x="6311314" y="5388042"/>
              <a:ext cx="197630" cy="197630"/>
            </a:xfrm>
            <a:prstGeom prst="ellipse">
              <a:avLst/>
            </a:prstGeom>
            <a:solidFill>
              <a:srgbClr val="4472C4"/>
            </a:solidFill>
            <a:ln w="1905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10DF55C-B496-47C4-B8DB-5A00B7E6710B}"/>
                </a:ext>
              </a:extLst>
            </p:cNvPr>
            <p:cNvSpPr/>
            <p:nvPr/>
          </p:nvSpPr>
          <p:spPr>
            <a:xfrm>
              <a:off x="6989872" y="5388042"/>
              <a:ext cx="197630" cy="197630"/>
            </a:xfrm>
            <a:prstGeom prst="ellipse">
              <a:avLst/>
            </a:prstGeom>
            <a:solidFill>
              <a:srgbClr val="4472C4"/>
            </a:solidFill>
            <a:ln w="1905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CE8DDEF-550E-4EA0-AD55-4E03B5D09D71}"/>
                </a:ext>
              </a:extLst>
            </p:cNvPr>
            <p:cNvSpPr/>
            <p:nvPr/>
          </p:nvSpPr>
          <p:spPr>
            <a:xfrm>
              <a:off x="7442245" y="5388042"/>
              <a:ext cx="197630" cy="197630"/>
            </a:xfrm>
            <a:prstGeom prst="ellipse">
              <a:avLst/>
            </a:prstGeom>
            <a:solidFill>
              <a:srgbClr val="4472C4"/>
            </a:solidFill>
            <a:ln w="1905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BCDE110-F305-41DA-92E9-68299922971B}"/>
                </a:ext>
              </a:extLst>
            </p:cNvPr>
            <p:cNvSpPr/>
            <p:nvPr/>
          </p:nvSpPr>
          <p:spPr>
            <a:xfrm>
              <a:off x="7668431" y="5388042"/>
              <a:ext cx="197630" cy="197630"/>
            </a:xfrm>
            <a:prstGeom prst="ellipse">
              <a:avLst/>
            </a:prstGeom>
            <a:solidFill>
              <a:srgbClr val="4472C4"/>
            </a:solidFill>
            <a:ln w="1905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912D6A-137A-4932-8C7B-B49EF51B453D}"/>
                </a:ext>
              </a:extLst>
            </p:cNvPr>
            <p:cNvSpPr/>
            <p:nvPr/>
          </p:nvSpPr>
          <p:spPr>
            <a:xfrm>
              <a:off x="7894618" y="5388042"/>
              <a:ext cx="197630" cy="197630"/>
            </a:xfrm>
            <a:prstGeom prst="ellipse">
              <a:avLst/>
            </a:prstGeom>
            <a:solidFill>
              <a:srgbClr val="4472C4"/>
            </a:solidFill>
            <a:ln w="1905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F967419-E921-4794-A776-B88660BE2597}"/>
                </a:ext>
              </a:extLst>
            </p:cNvPr>
            <p:cNvSpPr/>
            <p:nvPr/>
          </p:nvSpPr>
          <p:spPr>
            <a:xfrm>
              <a:off x="5858941" y="5388042"/>
              <a:ext cx="197630" cy="19763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9615302-55EA-49B9-855D-67835BDEA73D}"/>
                </a:ext>
              </a:extLst>
            </p:cNvPr>
            <p:cNvSpPr/>
            <p:nvPr/>
          </p:nvSpPr>
          <p:spPr>
            <a:xfrm>
              <a:off x="6085128" y="5388042"/>
              <a:ext cx="197630" cy="19763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903F907-5606-48D3-BD8C-0D7474CDB205}"/>
                </a:ext>
              </a:extLst>
            </p:cNvPr>
            <p:cNvSpPr/>
            <p:nvPr/>
          </p:nvSpPr>
          <p:spPr>
            <a:xfrm>
              <a:off x="6537500" y="5388042"/>
              <a:ext cx="197630" cy="19763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B407C82-1F61-43C6-B17E-E2EAD24A87A6}"/>
                </a:ext>
              </a:extLst>
            </p:cNvPr>
            <p:cNvSpPr/>
            <p:nvPr/>
          </p:nvSpPr>
          <p:spPr>
            <a:xfrm>
              <a:off x="6763686" y="5388042"/>
              <a:ext cx="197630" cy="19763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B47223D-1693-448C-8FFF-E36E994EE22A}"/>
                </a:ext>
              </a:extLst>
            </p:cNvPr>
            <p:cNvSpPr/>
            <p:nvPr/>
          </p:nvSpPr>
          <p:spPr>
            <a:xfrm>
              <a:off x="7216059" y="5388042"/>
              <a:ext cx="197630" cy="19763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0DAE014-57B0-4E6F-8089-6B2594B56AF3}"/>
              </a:ext>
            </a:extLst>
          </p:cNvPr>
          <p:cNvSpPr/>
          <p:nvPr/>
        </p:nvSpPr>
        <p:spPr>
          <a:xfrm>
            <a:off x="407112" y="933450"/>
            <a:ext cx="9070931" cy="153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4F81BD"/>
                </a:solidFill>
                <a:latin typeface="Arial"/>
                <a:ea typeface="맑은 고딕"/>
              </a:rPr>
              <a:t>Regular</a:t>
            </a: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 or </a:t>
            </a:r>
            <a:r>
              <a:rPr lang="en-US" sz="2000" b="1" dirty="0">
                <a:solidFill>
                  <a:srgbClr val="4F81BD"/>
                </a:solidFill>
                <a:latin typeface="Arial"/>
                <a:ea typeface="맑은 고딕"/>
              </a:rPr>
              <a:t>random feedback requests</a:t>
            </a:r>
          </a:p>
          <a:p>
            <a:pPr marL="548640" lvl="2" indent="-27432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Requesting occupants’ thermal comfort related responses</a:t>
            </a:r>
          </a:p>
          <a:p>
            <a:pPr marL="548640" lvl="2" indent="-27432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Ideal way to minimize bias</a:t>
            </a:r>
          </a:p>
          <a:p>
            <a:pPr marL="548640" lvl="2" indent="-27432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4F81BD"/>
                </a:solidFill>
                <a:latin typeface="Arial"/>
                <a:ea typeface="맑은 고딕"/>
              </a:rPr>
              <a:t>Intrusive</a:t>
            </a: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 and </a:t>
            </a:r>
            <a:r>
              <a:rPr lang="en-US" sz="2000" b="1" dirty="0">
                <a:solidFill>
                  <a:srgbClr val="4F81BD"/>
                </a:solidFill>
                <a:latin typeface="Arial"/>
                <a:ea typeface="맑은 고딕"/>
              </a:rPr>
              <a:t>not practical</a:t>
            </a: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 in real buildings</a:t>
            </a:r>
          </a:p>
        </p:txBody>
      </p:sp>
    </p:spTree>
    <p:extLst>
      <p:ext uri="{BB962C8B-B14F-4D97-AF65-F5344CB8AC3E}">
        <p14:creationId xmlns:p14="http://schemas.microsoft.com/office/powerpoint/2010/main" val="12177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120C9-AAC4-4317-A6CC-FAECD8270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A0886-4D74-47D7-987A-97C9DE65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EC894-5C39-44DA-87BF-9CD05909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88" y="960776"/>
            <a:ext cx="6666224" cy="4460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FAA89D-A514-42F6-8348-BFBEE98A21BD}"/>
              </a:ext>
            </a:extLst>
          </p:cNvPr>
          <p:cNvSpPr txBox="1"/>
          <p:nvPr/>
        </p:nvSpPr>
        <p:spPr>
          <a:xfrm>
            <a:off x="1946185" y="5594323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9525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Comfort?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7D86-9D68-4134-B231-864B91ECD4B2}"/>
              </a:ext>
            </a:extLst>
          </p:cNvPr>
          <p:cNvSpPr txBox="1"/>
          <p:nvPr/>
        </p:nvSpPr>
        <p:spPr>
          <a:xfrm>
            <a:off x="4911814" y="5594323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9525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Energy?</a:t>
            </a:r>
          </a:p>
        </p:txBody>
      </p:sp>
    </p:spTree>
    <p:extLst>
      <p:ext uri="{BB962C8B-B14F-4D97-AF65-F5344CB8AC3E}">
        <p14:creationId xmlns:p14="http://schemas.microsoft.com/office/powerpoint/2010/main" val="28536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75716-290A-4B79-9EAD-6ED3D9956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B76625-23C5-43C8-92E9-60FC3C49567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EFF17EC-8A62-4F55-9EA3-C8325659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User-Interface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9228311-8FA8-41BB-9256-B04EE5817144}"/>
              </a:ext>
            </a:extLst>
          </p:cNvPr>
          <p:cNvSpPr/>
          <p:nvPr/>
        </p:nvSpPr>
        <p:spPr>
          <a:xfrm>
            <a:off x="5445398" y="2961211"/>
            <a:ext cx="3329317" cy="9355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263218" marR="0" lvl="1" indent="-285750" algn="l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44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51" b="1" i="1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34" charset="-128"/>
              </a:rPr>
              <a:t>Few “Satisfied” responses</a:t>
            </a:r>
          </a:p>
          <a:p>
            <a:pPr marL="263218" marR="0" lvl="1" indent="-285750" algn="l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44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51" b="1" i="1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itchFamily="34" charset="-128"/>
              </a:rPr>
              <a:t>Less data points from relatively comfortable conditions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9A09E4F-B113-49B9-B765-F94395BABEAD}"/>
              </a:ext>
            </a:extLst>
          </p:cNvPr>
          <p:cNvCxnSpPr>
            <a:cxnSpLocks/>
          </p:cNvCxnSpPr>
          <p:nvPr/>
        </p:nvCxnSpPr>
        <p:spPr>
          <a:xfrm>
            <a:off x="1938592" y="5850016"/>
            <a:ext cx="5855955" cy="0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31DB723-6ABF-4CAE-BDDA-15123831A99E}"/>
              </a:ext>
            </a:extLst>
          </p:cNvPr>
          <p:cNvCxnSpPr>
            <a:cxnSpLocks/>
          </p:cNvCxnSpPr>
          <p:nvPr/>
        </p:nvCxnSpPr>
        <p:spPr>
          <a:xfrm flipV="1">
            <a:off x="2114881" y="2878159"/>
            <a:ext cx="0" cy="3179536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E36265E-6E5A-4765-B5A5-D39E7402ADB6}"/>
              </a:ext>
            </a:extLst>
          </p:cNvPr>
          <p:cNvSpPr txBox="1"/>
          <p:nvPr/>
        </p:nvSpPr>
        <p:spPr>
          <a:xfrm>
            <a:off x="2945629" y="5867195"/>
            <a:ext cx="3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4B9C38B-6238-444C-B831-EF6F907A61FE}"/>
              </a:ext>
            </a:extLst>
          </p:cNvPr>
          <p:cNvSpPr txBox="1"/>
          <p:nvPr/>
        </p:nvSpPr>
        <p:spPr>
          <a:xfrm>
            <a:off x="791854" y="3056411"/>
            <a:ext cx="1108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Prefer warmer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A4C5AA2-E547-4C5B-85FF-963A2F211CAB}"/>
              </a:ext>
            </a:extLst>
          </p:cNvPr>
          <p:cNvSpPr txBox="1"/>
          <p:nvPr/>
        </p:nvSpPr>
        <p:spPr>
          <a:xfrm>
            <a:off x="388151" y="4237959"/>
            <a:ext cx="191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Satisfied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A97D72-30C4-4E81-9D59-A75F10A0EB08}"/>
              </a:ext>
            </a:extLst>
          </p:cNvPr>
          <p:cNvSpPr txBox="1"/>
          <p:nvPr/>
        </p:nvSpPr>
        <p:spPr>
          <a:xfrm>
            <a:off x="791854" y="5142538"/>
            <a:ext cx="1108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5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Prefer cooler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F64657-5886-4B3B-ADDA-2D5876EB1F0B}"/>
              </a:ext>
            </a:extLst>
          </p:cNvPr>
          <p:cNvGrpSpPr/>
          <p:nvPr/>
        </p:nvGrpSpPr>
        <p:grpSpPr>
          <a:xfrm>
            <a:off x="2493485" y="3285624"/>
            <a:ext cx="4872286" cy="2265396"/>
            <a:chOff x="2493485" y="3462597"/>
            <a:chExt cx="4872286" cy="2265396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6999699-6514-4A24-ADB2-E9D06BC0CA97}"/>
                </a:ext>
              </a:extLst>
            </p:cNvPr>
            <p:cNvSpPr/>
            <p:nvPr/>
          </p:nvSpPr>
          <p:spPr>
            <a:xfrm>
              <a:off x="2493485" y="3462597"/>
              <a:ext cx="179268" cy="179268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1668084-11D3-458E-986A-928C78C709B0}"/>
                </a:ext>
              </a:extLst>
            </p:cNvPr>
            <p:cNvSpPr/>
            <p:nvPr/>
          </p:nvSpPr>
          <p:spPr>
            <a:xfrm>
              <a:off x="2698655" y="3462597"/>
              <a:ext cx="179268" cy="179268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E520EB5-E33E-4F18-BE3B-BEF06B7CE968}"/>
                </a:ext>
              </a:extLst>
            </p:cNvPr>
            <p:cNvSpPr/>
            <p:nvPr/>
          </p:nvSpPr>
          <p:spPr>
            <a:xfrm>
              <a:off x="3108996" y="3462597"/>
              <a:ext cx="179268" cy="179268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98DC6DA-8BED-44DE-9EA1-475CF96E8359}"/>
                </a:ext>
              </a:extLst>
            </p:cNvPr>
            <p:cNvSpPr/>
            <p:nvPr/>
          </p:nvSpPr>
          <p:spPr>
            <a:xfrm>
              <a:off x="3314166" y="3462597"/>
              <a:ext cx="179268" cy="179268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43ADE31-6D54-4C05-B753-F92656BBDD9B}"/>
                </a:ext>
              </a:extLst>
            </p:cNvPr>
            <p:cNvSpPr/>
            <p:nvPr/>
          </p:nvSpPr>
          <p:spPr>
            <a:xfrm>
              <a:off x="3724508" y="3462597"/>
              <a:ext cx="179268" cy="179268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45E715-E11E-4F8C-91BB-3E6FF2E41614}"/>
                </a:ext>
              </a:extLst>
            </p:cNvPr>
            <p:cNvSpPr/>
            <p:nvPr/>
          </p:nvSpPr>
          <p:spPr>
            <a:xfrm>
              <a:off x="2903826" y="3462597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FF6D077-5092-498B-A053-CE927B0C7D1D}"/>
                </a:ext>
              </a:extLst>
            </p:cNvPr>
            <p:cNvSpPr/>
            <p:nvPr/>
          </p:nvSpPr>
          <p:spPr>
            <a:xfrm>
              <a:off x="3519336" y="3462597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3F342E1-7918-4C27-AED5-40CC285CDAF8}"/>
                </a:ext>
              </a:extLst>
            </p:cNvPr>
            <p:cNvSpPr/>
            <p:nvPr/>
          </p:nvSpPr>
          <p:spPr>
            <a:xfrm>
              <a:off x="3929678" y="3462597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5CDDE4D-DF64-4073-AED5-BF8514DD41D1}"/>
                </a:ext>
              </a:extLst>
            </p:cNvPr>
            <p:cNvSpPr/>
            <p:nvPr/>
          </p:nvSpPr>
          <p:spPr>
            <a:xfrm>
              <a:off x="4134848" y="3462597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1010664-0F40-4AD7-BA9F-990C705DA6C2}"/>
                </a:ext>
              </a:extLst>
            </p:cNvPr>
            <p:cNvSpPr/>
            <p:nvPr/>
          </p:nvSpPr>
          <p:spPr>
            <a:xfrm>
              <a:off x="4340019" y="3462597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786A617-0554-44DF-8C9C-CF5FAFE32355}"/>
                </a:ext>
              </a:extLst>
            </p:cNvPr>
            <p:cNvSpPr/>
            <p:nvPr/>
          </p:nvSpPr>
          <p:spPr>
            <a:xfrm>
              <a:off x="3916727" y="4505660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04820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85E087F-8A48-4C3B-B16C-D4629F47E610}"/>
                </a:ext>
              </a:extLst>
            </p:cNvPr>
            <p:cNvSpPr/>
            <p:nvPr/>
          </p:nvSpPr>
          <p:spPr>
            <a:xfrm>
              <a:off x="4121897" y="4505660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04820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91F8346-533F-40AE-9F44-60A435879C46}"/>
                </a:ext>
              </a:extLst>
            </p:cNvPr>
            <p:cNvSpPr/>
            <p:nvPr/>
          </p:nvSpPr>
          <p:spPr>
            <a:xfrm>
              <a:off x="4327068" y="4505660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04820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57939BF-A1B8-4908-BA47-B5C9EB9C2E94}"/>
                </a:ext>
              </a:extLst>
            </p:cNvPr>
            <p:cNvSpPr/>
            <p:nvPr/>
          </p:nvSpPr>
          <p:spPr>
            <a:xfrm>
              <a:off x="4532238" y="4505660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04820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F315BC1-9C03-4C62-A216-5A7743B9DD56}"/>
                </a:ext>
              </a:extLst>
            </p:cNvPr>
            <p:cNvSpPr/>
            <p:nvPr/>
          </p:nvSpPr>
          <p:spPr>
            <a:xfrm>
              <a:off x="4737408" y="4505660"/>
              <a:ext cx="179268" cy="179268"/>
            </a:xfrm>
            <a:prstGeom prst="ellipse">
              <a:avLst/>
            </a:prstGeom>
            <a:solidFill>
              <a:srgbClr val="048204"/>
            </a:solidFill>
            <a:ln w="12700" cap="flat" cmpd="sng" algn="ctr">
              <a:solidFill>
                <a:srgbClr val="048204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31" tIns="45715" rIns="91431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21F01E8-9DC6-40C7-885B-BD38ED93A27C}"/>
                </a:ext>
              </a:extLst>
            </p:cNvPr>
            <p:cNvSpPr/>
            <p:nvPr/>
          </p:nvSpPr>
          <p:spPr>
            <a:xfrm>
              <a:off x="4942578" y="4505660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04820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111816B-CA36-4422-985D-677FA3A4309C}"/>
                </a:ext>
              </a:extLst>
            </p:cNvPr>
            <p:cNvSpPr/>
            <p:nvPr/>
          </p:nvSpPr>
          <p:spPr>
            <a:xfrm>
              <a:off x="5147750" y="4505660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04820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63E8025-2501-43BD-B559-FA0AE8063FF2}"/>
                </a:ext>
              </a:extLst>
            </p:cNvPr>
            <p:cNvSpPr/>
            <p:nvPr/>
          </p:nvSpPr>
          <p:spPr>
            <a:xfrm>
              <a:off x="5352920" y="4505660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04820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422BB7F-2014-44DD-B07F-C47E91EA7946}"/>
                </a:ext>
              </a:extLst>
            </p:cNvPr>
            <p:cNvSpPr/>
            <p:nvPr/>
          </p:nvSpPr>
          <p:spPr>
            <a:xfrm>
              <a:off x="5558090" y="4505660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04820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2913F50-1C3A-4FCA-9E52-D43ECC947BDF}"/>
                </a:ext>
              </a:extLst>
            </p:cNvPr>
            <p:cNvSpPr/>
            <p:nvPr/>
          </p:nvSpPr>
          <p:spPr>
            <a:xfrm>
              <a:off x="5763261" y="4505660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04820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A3F9D96-8494-4F18-B54C-3E9BDFC4EBF2}"/>
                </a:ext>
              </a:extLst>
            </p:cNvPr>
            <p:cNvSpPr/>
            <p:nvPr/>
          </p:nvSpPr>
          <p:spPr>
            <a:xfrm>
              <a:off x="5750310" y="5548725"/>
              <a:ext cx="179268" cy="179268"/>
            </a:xfrm>
            <a:prstGeom prst="ellipse">
              <a:avLst/>
            </a:prstGeom>
            <a:solidFill>
              <a:srgbClr val="4472C4"/>
            </a:solidFill>
            <a:ln w="1905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5EC7596-F56F-48D9-94B2-F2E0BA389D0D}"/>
                </a:ext>
              </a:extLst>
            </p:cNvPr>
            <p:cNvSpPr/>
            <p:nvPr/>
          </p:nvSpPr>
          <p:spPr>
            <a:xfrm>
              <a:off x="6365820" y="5548725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4472C4"/>
              </a:solidFill>
              <a:prstDash val="sysDash"/>
            </a:ln>
            <a:effectLst/>
          </p:spPr>
          <p:txBody>
            <a:bodyPr rtlCol="0" anchor="ctr"/>
            <a:lstStyle/>
            <a:p>
              <a:pPr defTabSz="457153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 kern="0">
                <a:solidFill>
                  <a:prstClr val="white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3D28C4C-0F49-40E4-829A-390623871190}"/>
                </a:ext>
              </a:extLst>
            </p:cNvPr>
            <p:cNvSpPr/>
            <p:nvPr/>
          </p:nvSpPr>
          <p:spPr>
            <a:xfrm>
              <a:off x="6776162" y="5548725"/>
              <a:ext cx="179268" cy="179268"/>
            </a:xfrm>
            <a:prstGeom prst="ellipse">
              <a:avLst/>
            </a:prstGeom>
            <a:solidFill>
              <a:srgbClr val="4472C4"/>
            </a:solidFill>
            <a:ln w="1905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5C1CBDC-22D8-43EA-8D1D-4A76FF0252F2}"/>
                </a:ext>
              </a:extLst>
            </p:cNvPr>
            <p:cNvSpPr/>
            <p:nvPr/>
          </p:nvSpPr>
          <p:spPr>
            <a:xfrm>
              <a:off x="6981332" y="5548725"/>
              <a:ext cx="179268" cy="179268"/>
            </a:xfrm>
            <a:prstGeom prst="ellipse">
              <a:avLst/>
            </a:prstGeom>
            <a:solidFill>
              <a:srgbClr val="4472C4"/>
            </a:solidFill>
            <a:ln w="1905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379F6A3-C2FC-497A-AA52-F08935B55D99}"/>
                </a:ext>
              </a:extLst>
            </p:cNvPr>
            <p:cNvSpPr/>
            <p:nvPr/>
          </p:nvSpPr>
          <p:spPr>
            <a:xfrm>
              <a:off x="7186503" y="5548725"/>
              <a:ext cx="179268" cy="179268"/>
            </a:xfrm>
            <a:prstGeom prst="ellipse">
              <a:avLst/>
            </a:prstGeom>
            <a:solidFill>
              <a:srgbClr val="4472C4"/>
            </a:solidFill>
            <a:ln w="1905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86A3997-FCB6-4A62-B5F8-063C51FA62E6}"/>
                </a:ext>
              </a:extLst>
            </p:cNvPr>
            <p:cNvSpPr/>
            <p:nvPr/>
          </p:nvSpPr>
          <p:spPr>
            <a:xfrm>
              <a:off x="5339968" y="5548725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4472C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8B15330-7C61-4AE5-B205-B659BA5064E3}"/>
                </a:ext>
              </a:extLst>
            </p:cNvPr>
            <p:cNvSpPr/>
            <p:nvPr/>
          </p:nvSpPr>
          <p:spPr>
            <a:xfrm>
              <a:off x="5545139" y="5548725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4472C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371DBC2-3467-41EC-B6CA-F1F98211122C}"/>
                </a:ext>
              </a:extLst>
            </p:cNvPr>
            <p:cNvSpPr/>
            <p:nvPr/>
          </p:nvSpPr>
          <p:spPr>
            <a:xfrm>
              <a:off x="5955480" y="5548725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4472C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0BD1F5A-F4B9-482A-9033-F1B46CDE070D}"/>
                </a:ext>
              </a:extLst>
            </p:cNvPr>
            <p:cNvSpPr/>
            <p:nvPr/>
          </p:nvSpPr>
          <p:spPr>
            <a:xfrm>
              <a:off x="6160650" y="5548725"/>
              <a:ext cx="179268" cy="17926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379178B-876C-46AF-87C1-D01F46B457F6}"/>
                </a:ext>
              </a:extLst>
            </p:cNvPr>
            <p:cNvSpPr/>
            <p:nvPr/>
          </p:nvSpPr>
          <p:spPr>
            <a:xfrm>
              <a:off x="6570992" y="5548725"/>
              <a:ext cx="179268" cy="179268"/>
            </a:xfrm>
            <a:prstGeom prst="ellipse">
              <a:avLst/>
            </a:prstGeom>
            <a:noFill/>
            <a:ln w="12700" cap="flat" cmpd="sng" algn="ctr">
              <a:solidFill>
                <a:srgbClr val="4472C4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defTabSz="4571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E636D3C-2A4B-46B9-ACDD-0C121BE66199}"/>
              </a:ext>
            </a:extLst>
          </p:cNvPr>
          <p:cNvSpPr/>
          <p:nvPr/>
        </p:nvSpPr>
        <p:spPr>
          <a:xfrm>
            <a:off x="76200" y="813001"/>
            <a:ext cx="9220200" cy="1905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4F81BD"/>
                </a:solidFill>
                <a:latin typeface="Arial"/>
                <a:ea typeface="맑은 고딕"/>
              </a:rPr>
              <a:t>Participatory</a:t>
            </a: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 interface</a:t>
            </a:r>
          </a:p>
          <a:p>
            <a:pPr marL="548640" lvl="2" indent="-27432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4F81BD"/>
                </a:solidFill>
                <a:latin typeface="Arial"/>
                <a:ea typeface="맑은 고딕"/>
              </a:rPr>
              <a:t>Voluntarily</a:t>
            </a: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 provided/submitted feedback when occupants want</a:t>
            </a:r>
          </a:p>
          <a:p>
            <a:pPr marL="548640" lvl="2" indent="-27432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Participation, </a:t>
            </a:r>
            <a:r>
              <a:rPr lang="en-US" sz="2000" b="1" dirty="0">
                <a:solidFill>
                  <a:srgbClr val="4F81BD"/>
                </a:solidFill>
                <a:latin typeface="Arial"/>
                <a:ea typeface="맑은 고딕"/>
              </a:rPr>
              <a:t>a type of behavior</a:t>
            </a: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, could be affected by multiple factors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</a:b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(comfort/discomfort, workload, interface design, control logic, expectation)</a:t>
            </a:r>
          </a:p>
          <a:p>
            <a:pPr marL="548640" lvl="2" indent="-274320">
              <a:lnSpc>
                <a:spcPct val="120000"/>
              </a:lnSpc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4F81BD"/>
                </a:solidFill>
                <a:latin typeface="Arial"/>
                <a:ea typeface="맑은 고딕"/>
              </a:rPr>
              <a:t>Sampling bias </a:t>
            </a:r>
            <a:r>
              <a:rPr lang="en-US" sz="2000" dirty="0">
                <a:latin typeface="Arial"/>
                <a:ea typeface="맑은 고딕"/>
              </a:rPr>
              <a:t>&amp;</a:t>
            </a:r>
            <a:r>
              <a:rPr lang="en-US" sz="2000" b="1" dirty="0">
                <a:solidFill>
                  <a:srgbClr val="4F81BD"/>
                </a:solidFill>
                <a:latin typeface="Arial"/>
                <a:ea typeface="맑은 고딕"/>
              </a:rPr>
              <a:t> </a:t>
            </a:r>
            <a:r>
              <a:rPr lang="en-US" sz="2000" b="1" dirty="0">
                <a:solidFill>
                  <a:srgbClr val="4F81BD"/>
                </a:solidFill>
              </a:rPr>
              <a:t>cannot guarantee collection of necessary data</a:t>
            </a:r>
            <a:endParaRPr lang="en-US" sz="2000" dirty="0">
              <a:solidFill>
                <a:schemeClr val="tx1"/>
              </a:solidFill>
              <a:latin typeface="Arial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0470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CD1F2-86CB-4230-A5F6-C3D078B78F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BC917-B487-4025-BB73-FB9190A7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User-Interface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D959E1C-14D8-4EB7-9603-62687C280C3C}"/>
              </a:ext>
            </a:extLst>
          </p:cNvPr>
          <p:cNvSpPr txBox="1">
            <a:spLocks/>
          </p:cNvSpPr>
          <p:nvPr/>
        </p:nvSpPr>
        <p:spPr>
          <a:xfrm>
            <a:off x="458183" y="1535327"/>
            <a:ext cx="8227634" cy="35573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4488" latinLnBrk="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/>
              <a:t>Practical and effective </a:t>
            </a:r>
            <a:r>
              <a:rPr lang="en-US" sz="2000" b="1" dirty="0">
                <a:solidFill>
                  <a:schemeClr val="accent1"/>
                </a:solidFill>
              </a:rPr>
              <a:t>feedback collection strategy</a:t>
            </a:r>
          </a:p>
          <a:p>
            <a:pPr marL="0" lvl="1" indent="0" latinLnBrk="0">
              <a:lnSpc>
                <a:spcPct val="110000"/>
              </a:lnSpc>
              <a:spcBef>
                <a:spcPts val="0"/>
              </a:spcBef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569913" lvl="1" indent="-342900" latinLnBrk="0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Mainly rely on occupants’ </a:t>
            </a:r>
            <a:r>
              <a:rPr lang="en-US" sz="2000" b="1" dirty="0">
                <a:solidFill>
                  <a:schemeClr val="accent1"/>
                </a:solidFill>
              </a:rPr>
              <a:t>participation</a:t>
            </a:r>
            <a:r>
              <a:rPr lang="en-US" sz="2000" dirty="0"/>
              <a:t> (participatory responses)</a:t>
            </a:r>
          </a:p>
          <a:p>
            <a:pPr marL="227013" lvl="1" indent="0" latinLnBrk="0">
              <a:lnSpc>
                <a:spcPct val="110000"/>
              </a:lnSpc>
              <a:spcBef>
                <a:spcPts val="0"/>
              </a:spcBef>
              <a:buNone/>
            </a:pPr>
            <a:endParaRPr lang="en-US" sz="1000" dirty="0"/>
          </a:p>
          <a:p>
            <a:pPr marL="920750" lvl="1" indent="-342900" latinLnBrk="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How to resolve the </a:t>
            </a:r>
            <a:r>
              <a:rPr lang="en-US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sampling bias issue</a:t>
            </a:r>
          </a:p>
          <a:p>
            <a:pPr marL="577850" lvl="1" indent="0" latinLnBrk="0">
              <a:lnSpc>
                <a:spcPct val="11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569913" lvl="1" indent="-342900" latinLnBrk="0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Additionally request responses </a:t>
            </a:r>
            <a:r>
              <a:rPr lang="en-US" sz="2000" b="1" dirty="0">
                <a:solidFill>
                  <a:schemeClr val="accent1"/>
                </a:solidFill>
              </a:rPr>
              <a:t>only when they are truly needed </a:t>
            </a:r>
            <a:r>
              <a:rPr lang="en-US" sz="2000" dirty="0"/>
              <a:t>to learn effectively (smart request algorithm)</a:t>
            </a:r>
          </a:p>
          <a:p>
            <a:pPr marL="227013" lvl="1" indent="0" latinLnBrk="0">
              <a:lnSpc>
                <a:spcPct val="110000"/>
              </a:lnSpc>
              <a:spcBef>
                <a:spcPts val="0"/>
              </a:spcBef>
              <a:buNone/>
            </a:pPr>
            <a:endParaRPr lang="en-US" sz="1000" dirty="0"/>
          </a:p>
          <a:p>
            <a:pPr marL="920750" lvl="1" indent="-342900" latinLnBrk="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How to </a:t>
            </a:r>
            <a:r>
              <a:rPr lang="en-US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quantify the expected value (information gain)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of a request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17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8D98B1AD-C917-4012-908E-95F47D24C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B76625-23C5-43C8-92E9-60FC3C49567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8D6D4CFF-4A34-41BE-ABD8-6AA3FDDA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608B2C-5B83-456B-8FF6-D27175226674}"/>
              </a:ext>
            </a:extLst>
          </p:cNvPr>
          <p:cNvSpPr/>
          <p:nvPr/>
        </p:nvSpPr>
        <p:spPr>
          <a:xfrm>
            <a:off x="183081" y="1095828"/>
            <a:ext cx="8570445" cy="153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Mar. – Apr. 2019</a:t>
            </a:r>
          </a:p>
          <a:p>
            <a: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Three private offices</a:t>
            </a:r>
          </a:p>
          <a:p>
            <a: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Five test-subjects</a:t>
            </a:r>
          </a:p>
          <a:p>
            <a: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Two experimental setups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DBAA6-5718-4E05-BB7D-A971A99AD8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82" y="2866870"/>
            <a:ext cx="3912804" cy="293611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581B25-5927-46F3-A1FA-33B9B4952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68" t="26557" r="25914" b="47261"/>
          <a:stretch/>
        </p:blipFill>
        <p:spPr>
          <a:xfrm>
            <a:off x="4712768" y="2866870"/>
            <a:ext cx="4031249" cy="293611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691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82DF359-1B0D-4CD6-9ABB-180314D2AC24}"/>
              </a:ext>
            </a:extLst>
          </p:cNvPr>
          <p:cNvSpPr txBox="1"/>
          <p:nvPr/>
        </p:nvSpPr>
        <p:spPr>
          <a:xfrm>
            <a:off x="183081" y="2570581"/>
            <a:ext cx="4297077" cy="3348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/>
                <a:ea typeface="맑은 고딕"/>
              </a:defRPr>
            </a:lvl1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b="1" dirty="0"/>
              <a:t>Setup 1: </a:t>
            </a:r>
            <a:r>
              <a:rPr lang="en-US" b="1" dirty="0">
                <a:solidFill>
                  <a:srgbClr val="4F81BD"/>
                </a:solidFill>
              </a:rPr>
              <a:t>request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Pre-determined setpoint schedules</a:t>
            </a:r>
          </a:p>
          <a:p>
            <a:pPr>
              <a:spcAft>
                <a:spcPts val="1200"/>
              </a:spcAft>
            </a:pPr>
            <a:endParaRPr lang="en-US" sz="1800" dirty="0"/>
          </a:p>
          <a:p>
            <a:pPr>
              <a:spcAft>
                <a:spcPts val="1200"/>
              </a:spcAft>
            </a:pPr>
            <a:endParaRPr lang="en-US" sz="1800" dirty="0"/>
          </a:p>
          <a:p>
            <a:pPr>
              <a:spcAft>
                <a:spcPts val="1200"/>
              </a:spcAft>
            </a:pPr>
            <a:endParaRPr lang="en-US" sz="1800" dirty="0"/>
          </a:p>
          <a:p>
            <a:pPr>
              <a:spcAft>
                <a:spcPts val="1200"/>
              </a:spcAft>
            </a:pPr>
            <a:r>
              <a:rPr lang="en-US" sz="1800" dirty="0"/>
              <a:t>Feedback request every 30 minutes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Requested preference 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3ACC40-445B-4B6F-9AB3-3263F624D664}"/>
              </a:ext>
            </a:extLst>
          </p:cNvPr>
          <p:cNvGraphicFramePr>
            <a:graphicFrameLocks noGrp="1"/>
          </p:cNvGraphicFramePr>
          <p:nvPr/>
        </p:nvGraphicFramePr>
        <p:xfrm>
          <a:off x="280112" y="3620219"/>
          <a:ext cx="4144677" cy="10668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93058">
                  <a:extLst>
                    <a:ext uri="{9D8B030D-6E8A-4147-A177-3AD203B41FA5}">
                      <a16:colId xmlns:a16="http://schemas.microsoft.com/office/drawing/2014/main" val="1257174053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1240479132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1916881012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1679801349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3018622176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547235687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2169140902"/>
                    </a:ext>
                  </a:extLst>
                </a:gridCol>
                <a:gridCol w="334923">
                  <a:extLst>
                    <a:ext uri="{9D8B030D-6E8A-4147-A177-3AD203B41FA5}">
                      <a16:colId xmlns:a16="http://schemas.microsoft.com/office/drawing/2014/main" val="2544241629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950111852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990559136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2970776825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179527507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2102253712"/>
                    </a:ext>
                  </a:extLst>
                </a:gridCol>
                <a:gridCol w="293058">
                  <a:extLst>
                    <a:ext uri="{9D8B030D-6E8A-4147-A177-3AD203B41FA5}">
                      <a16:colId xmlns:a16="http://schemas.microsoft.com/office/drawing/2014/main" val="27779967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Sch.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1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st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nd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3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rd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4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th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5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th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6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th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Lunch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Break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7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th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8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th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9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th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10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th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11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th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12</a:t>
                      </a:r>
                      <a:r>
                        <a:rPr lang="en-US" sz="900" baseline="30000" dirty="0">
                          <a:effectLst/>
                          <a:latin typeface="+mn-lt"/>
                        </a:rPr>
                        <a:t>th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42894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24.5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24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23.5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23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22.5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22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21.5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21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20.5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20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19.5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863808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19.5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20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20.5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21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21.5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22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22.5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23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23.5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24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24.5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97972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27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26.5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26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25.5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24.5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24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23.5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23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22.5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22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21.5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089438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21.5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22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22.5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23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23.5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24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24.5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25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25.5</a:t>
                      </a:r>
                      <a:endParaRPr lang="en-US" sz="9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26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26.5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27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2283959"/>
                  </a:ext>
                </a:extLst>
              </a:tr>
            </a:tbl>
          </a:graphicData>
        </a:graphic>
      </p:graphicFrame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8D98B1AD-C917-4012-908E-95F47D24C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B76625-23C5-43C8-92E9-60FC3C49567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8D6D4CFF-4A34-41BE-ABD8-6AA3FDDA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608B2C-5B83-456B-8FF6-D27175226674}"/>
              </a:ext>
            </a:extLst>
          </p:cNvPr>
          <p:cNvSpPr/>
          <p:nvPr/>
        </p:nvSpPr>
        <p:spPr>
          <a:xfrm>
            <a:off x="183081" y="816428"/>
            <a:ext cx="8570445" cy="153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Mar. – Apr. 2019</a:t>
            </a:r>
          </a:p>
          <a:p>
            <a: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Three private offices</a:t>
            </a:r>
          </a:p>
          <a:p>
            <a: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Five test-subjects</a:t>
            </a:r>
          </a:p>
          <a:p>
            <a: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Arial"/>
                <a:ea typeface="맑은 고딕"/>
              </a:rPr>
              <a:t>Two experimental setups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7D786-D4A2-4BE6-B906-55792E8B34AB}"/>
              </a:ext>
            </a:extLst>
          </p:cNvPr>
          <p:cNvSpPr txBox="1"/>
          <p:nvPr/>
        </p:nvSpPr>
        <p:spPr>
          <a:xfrm>
            <a:off x="4663239" y="2556067"/>
            <a:ext cx="4297680" cy="34104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/>
                <a:ea typeface="맑은 고딕"/>
              </a:defRPr>
            </a:lvl1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b="1" dirty="0"/>
              <a:t>Setup 2: </a:t>
            </a:r>
            <a:r>
              <a:rPr lang="en-US" b="1" dirty="0">
                <a:solidFill>
                  <a:srgbClr val="4F81BD"/>
                </a:solidFill>
              </a:rPr>
              <a:t>participatory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Participatory interface</a:t>
            </a:r>
            <a:br>
              <a:rPr lang="en-US" sz="1800" dirty="0"/>
            </a:br>
            <a:r>
              <a:rPr lang="en-US" sz="1400" dirty="0"/>
              <a:t>(no feedback request)</a:t>
            </a:r>
            <a:endParaRPr lang="en-US" sz="1800" dirty="0"/>
          </a:p>
          <a:p>
            <a:r>
              <a:rPr lang="en-US" sz="1800" dirty="0"/>
              <a:t>Temperature setpoint rule</a:t>
            </a:r>
          </a:p>
          <a:p>
            <a:pPr marL="548640" lvl="2" indent="-27432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tabLst>
                <a:tab pos="2060575" algn="l"/>
                <a:tab pos="2395538" algn="l"/>
              </a:tabLst>
            </a:pPr>
            <a:r>
              <a:rPr lang="en-US" sz="1400" dirty="0">
                <a:solidFill>
                  <a:schemeClr val="tx1"/>
                </a:solidFill>
                <a:latin typeface="Arial"/>
                <a:ea typeface="맑은 고딕"/>
              </a:rPr>
              <a:t>“Prefer cooler”	→	decrease by 0.5 °C</a:t>
            </a:r>
          </a:p>
          <a:p>
            <a:pPr marL="548640" lvl="2" indent="-27432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tabLst>
                <a:tab pos="2060575" algn="l"/>
                <a:tab pos="2395538" algn="l"/>
              </a:tabLst>
            </a:pPr>
            <a:r>
              <a:rPr lang="en-US" sz="1400" dirty="0">
                <a:solidFill>
                  <a:schemeClr val="tx1"/>
                </a:solidFill>
                <a:latin typeface="Arial"/>
                <a:ea typeface="맑은 고딕"/>
              </a:rPr>
              <a:t>“Satisfied”	→	no setpoint change</a:t>
            </a:r>
          </a:p>
          <a:p>
            <a:pPr marL="548640" lvl="2" indent="-274320"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tabLst>
                <a:tab pos="2060575" algn="l"/>
                <a:tab pos="2395538" algn="l"/>
              </a:tabLst>
            </a:pPr>
            <a:r>
              <a:rPr lang="en-US" sz="1400" dirty="0">
                <a:solidFill>
                  <a:schemeClr val="tx1"/>
                </a:solidFill>
                <a:latin typeface="Arial"/>
                <a:ea typeface="맑은 고딕"/>
              </a:rPr>
              <a:t>“Prefer warmer”	→	increase by 0.5 °C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Initial temperatures</a:t>
            </a:r>
            <a:r>
              <a:rPr lang="en-US" sz="1400" dirty="0"/>
              <a:t> (25, 22.5, 20 °C)</a:t>
            </a:r>
            <a:endParaRPr lang="en-US" sz="1800" dirty="0"/>
          </a:p>
          <a:p>
            <a:pPr>
              <a:spcAft>
                <a:spcPts val="1200"/>
              </a:spcAft>
            </a:pPr>
            <a:r>
              <a:rPr lang="en-US" sz="1800" dirty="0"/>
              <a:t>Participatory preference data</a:t>
            </a:r>
          </a:p>
        </p:txBody>
      </p:sp>
    </p:spTree>
    <p:extLst>
      <p:ext uri="{BB962C8B-B14F-4D97-AF65-F5344CB8AC3E}">
        <p14:creationId xmlns:p14="http://schemas.microsoft.com/office/powerpoint/2010/main" val="28070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31316EF0-FE44-475C-8789-1C142720C1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B76625-23C5-43C8-92E9-60FC3C49567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BE5D2413-C241-480D-8EC4-B9C2C38C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1A09E2-03AA-4A90-AB58-D17C6716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439579"/>
            <a:ext cx="9144000" cy="39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6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BAA9CBA-2A59-4121-B199-FEB6021B1E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B76625-23C5-43C8-92E9-60FC3C49567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A635C-B6FF-4C36-950C-FE7B34D9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ym typeface="Wingdings" panose="05000000000000000000" pitchFamily="2" charset="2"/>
              </a:rPr>
              <a:t>Resolving the </a:t>
            </a:r>
            <a:r>
              <a:rPr lang="en-US" sz="2800" b="1" dirty="0">
                <a:sym typeface="Wingdings" panose="05000000000000000000" pitchFamily="2" charset="2"/>
              </a:rPr>
              <a:t>Sampling Bias Issue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BDA69F-F202-4107-9788-4C7525EF2830}"/>
              </a:ext>
            </a:extLst>
          </p:cNvPr>
          <p:cNvSpPr txBox="1"/>
          <p:nvPr/>
        </p:nvSpPr>
        <p:spPr>
          <a:xfrm>
            <a:off x="261127" y="5716974"/>
            <a:ext cx="244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Aft>
                <a:spcPts val="600"/>
              </a:spcAft>
            </a:pPr>
            <a:r>
              <a:rPr lang="en-US" sz="1600" dirty="0"/>
              <a:t>Requested data</a:t>
            </a:r>
            <a:br>
              <a:rPr lang="en-US" sz="1600" dirty="0"/>
            </a:br>
            <a:r>
              <a:rPr lang="en-US" sz="1600" dirty="0"/>
              <a:t>(no sampling bias)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5E0A4E-2F8C-4CE8-B539-035C3712EA80}"/>
              </a:ext>
            </a:extLst>
          </p:cNvPr>
          <p:cNvSpPr txBox="1"/>
          <p:nvPr/>
        </p:nvSpPr>
        <p:spPr>
          <a:xfrm>
            <a:off x="2822806" y="5716974"/>
            <a:ext cx="244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Aft>
                <a:spcPts val="600"/>
              </a:spcAft>
            </a:pPr>
            <a:r>
              <a:rPr lang="en-US" sz="1600" dirty="0"/>
              <a:t>Participatory data</a:t>
            </a:r>
            <a:br>
              <a:rPr lang="en-US" sz="1600" dirty="0"/>
            </a:br>
            <a:r>
              <a:rPr lang="en-US" sz="1600" dirty="0"/>
              <a:t>(sampling bias)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A1E378-09AC-42E1-BE8A-D7C4725E3029}"/>
              </a:ext>
            </a:extLst>
          </p:cNvPr>
          <p:cNvSpPr txBox="1"/>
          <p:nvPr/>
        </p:nvSpPr>
        <p:spPr>
          <a:xfrm>
            <a:off x="5261365" y="5716974"/>
            <a:ext cx="244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Aft>
                <a:spcPts val="600"/>
              </a:spcAft>
            </a:pPr>
            <a:r>
              <a:rPr lang="en-US" sz="1600" dirty="0"/>
              <a:t>Participatory data </a:t>
            </a:r>
            <a:br>
              <a:rPr lang="en-US" sz="1600" dirty="0"/>
            </a:br>
            <a:r>
              <a:rPr lang="en-US" sz="1600" dirty="0"/>
              <a:t>+  Updated model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95BCA578-5EF0-4C33-8129-AF8466DDA3F3}"/>
              </a:ext>
            </a:extLst>
          </p:cNvPr>
          <p:cNvSpPr txBox="1">
            <a:spLocks/>
          </p:cNvSpPr>
          <p:nvPr/>
        </p:nvSpPr>
        <p:spPr>
          <a:xfrm>
            <a:off x="238268" y="1118541"/>
            <a:ext cx="5365238" cy="20476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4488" latinLnBrk="0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/>
              <a:t>To deal with the </a:t>
            </a:r>
            <a:r>
              <a:rPr lang="en-US" sz="2000" b="1" dirty="0">
                <a:solidFill>
                  <a:schemeClr val="accent1"/>
                </a:solidFill>
              </a:rPr>
              <a:t>sampling bias </a:t>
            </a:r>
            <a:r>
              <a:rPr lang="en-US" sz="2000" dirty="0"/>
              <a:t>and properly learn an occupant’s thermal preference </a:t>
            </a:r>
            <a:r>
              <a:rPr lang="en-US" sz="2000" b="1" dirty="0">
                <a:solidFill>
                  <a:schemeClr val="accent1"/>
                </a:solidFill>
              </a:rPr>
              <a:t>with participatory data</a:t>
            </a:r>
          </a:p>
          <a:p>
            <a:pPr marL="344488" lvl="1" indent="-344488" latinLnBrk="0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000" dirty="0"/>
              <a:t>Revise the model structure to learn not only one’s preference but also </a:t>
            </a:r>
            <a:r>
              <a:rPr lang="en-US" sz="2000" b="1" dirty="0">
                <a:solidFill>
                  <a:schemeClr val="accent1"/>
                </a:solidFill>
              </a:rPr>
              <a:t>how active the person is in using the interface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926EE-4AEB-4FBA-A3BF-103240354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460" y="710987"/>
            <a:ext cx="2698907" cy="27581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0C91F4-6678-46A5-9035-C74FED98BABA}"/>
              </a:ext>
            </a:extLst>
          </p:cNvPr>
          <p:cNvSpPr txBox="1"/>
          <p:nvPr/>
        </p:nvSpPr>
        <p:spPr>
          <a:xfrm rot="5400000">
            <a:off x="7858105" y="1275395"/>
            <a:ext cx="1795549" cy="3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Preference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4DD44-C84A-4D9A-9F52-82547E9CAA96}"/>
              </a:ext>
            </a:extLst>
          </p:cNvPr>
          <p:cNvSpPr txBox="1"/>
          <p:nvPr/>
        </p:nvSpPr>
        <p:spPr>
          <a:xfrm rot="5400000">
            <a:off x="7858105" y="2628635"/>
            <a:ext cx="1795549" cy="3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Participation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A6D220-2D5E-4098-AD0D-736702B6AE3A}"/>
              </a:ext>
            </a:extLst>
          </p:cNvPr>
          <p:cNvGrpSpPr/>
          <p:nvPr/>
        </p:nvGrpSpPr>
        <p:grpSpPr>
          <a:xfrm>
            <a:off x="235336" y="3526032"/>
            <a:ext cx="8626997" cy="2562417"/>
            <a:chOff x="235336" y="4046732"/>
            <a:chExt cx="8626997" cy="25624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0E4A1EF-C1E2-46AF-9223-9A032D344787}"/>
                </a:ext>
              </a:extLst>
            </p:cNvPr>
            <p:cNvGrpSpPr/>
            <p:nvPr/>
          </p:nvGrpSpPr>
          <p:grpSpPr>
            <a:xfrm>
              <a:off x="235336" y="4624016"/>
              <a:ext cx="7302538" cy="1708335"/>
              <a:chOff x="1746159" y="4891550"/>
              <a:chExt cx="6155376" cy="143997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F4FD6FD-AD32-4765-BF4D-E27EB3049B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26" t="5071" r="4726" b="5071"/>
              <a:stretch/>
            </p:blipFill>
            <p:spPr>
              <a:xfrm>
                <a:off x="1746159" y="4891550"/>
                <a:ext cx="2062423" cy="136447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D2BBCD6-5D5A-421C-B6DA-06874FAA8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7655" y="4952510"/>
                <a:ext cx="1922164" cy="137901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780EA45-ED26-4E6E-ACA5-CC74571A0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9371" y="4952511"/>
                <a:ext cx="1922164" cy="137901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08C3106-2BE3-4B0D-8EA0-50A47635CD44}"/>
                </a:ext>
              </a:extLst>
            </p:cNvPr>
            <p:cNvGrpSpPr/>
            <p:nvPr/>
          </p:nvGrpSpPr>
          <p:grpSpPr>
            <a:xfrm>
              <a:off x="7808659" y="4448133"/>
              <a:ext cx="1053674" cy="2054518"/>
              <a:chOff x="7515720" y="4551595"/>
              <a:chExt cx="936157" cy="1825376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E4D4FD5-766A-43BF-818A-4D38D9AD0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254" r="72322" b="11506"/>
              <a:stretch/>
            </p:blipFill>
            <p:spPr>
              <a:xfrm>
                <a:off x="7515720" y="4551595"/>
                <a:ext cx="936157" cy="1825376"/>
              </a:xfrm>
              <a:prstGeom prst="rect">
                <a:avLst/>
              </a:prstGeom>
            </p:spPr>
          </p:pic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4395561-76F2-47E5-942C-26BD352E96C6}"/>
                  </a:ext>
                </a:extLst>
              </p:cNvPr>
              <p:cNvCxnSpPr/>
              <p:nvPr/>
            </p:nvCxnSpPr>
            <p:spPr>
              <a:xfrm>
                <a:off x="8451877" y="4676775"/>
                <a:ext cx="0" cy="16573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82CDFC-CFDD-488C-883C-A72BA3714BF4}"/>
                </a:ext>
              </a:extLst>
            </p:cNvPr>
            <p:cNvSpPr/>
            <p:nvPr/>
          </p:nvSpPr>
          <p:spPr>
            <a:xfrm>
              <a:off x="2262116" y="4772324"/>
              <a:ext cx="261127" cy="26112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latinLnBrk="0"/>
              <a:r>
                <a:rPr lang="en-US" dirty="0"/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6C24CA3-9181-4583-AB90-243F9584A68A}"/>
                </a:ext>
              </a:extLst>
            </p:cNvPr>
            <p:cNvSpPr/>
            <p:nvPr/>
          </p:nvSpPr>
          <p:spPr>
            <a:xfrm>
              <a:off x="4733043" y="4772324"/>
              <a:ext cx="261127" cy="26112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latinLnBrk="0"/>
              <a:r>
                <a:rPr lang="en-US" dirty="0"/>
                <a:t>2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456A399-6671-48AF-8CB4-04E661440E66}"/>
                </a:ext>
              </a:extLst>
            </p:cNvPr>
            <p:cNvSpPr/>
            <p:nvPr/>
          </p:nvSpPr>
          <p:spPr>
            <a:xfrm>
              <a:off x="7177914" y="4772324"/>
              <a:ext cx="261127" cy="26112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latinLnBrk="0"/>
              <a:r>
                <a:rPr lang="en-US" dirty="0"/>
                <a:t>3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33345B-1468-470F-A85F-25E5D6016F9C}"/>
                </a:ext>
              </a:extLst>
            </p:cNvPr>
            <p:cNvSpPr/>
            <p:nvPr/>
          </p:nvSpPr>
          <p:spPr>
            <a:xfrm>
              <a:off x="8321584" y="6486241"/>
              <a:ext cx="122908" cy="12290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latinLnBrk="0"/>
              <a:r>
                <a:rPr lang="en-US" sz="800" dirty="0"/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5E47716-DBF7-489D-B429-5E2D0681083B}"/>
                </a:ext>
              </a:extLst>
            </p:cNvPr>
            <p:cNvSpPr/>
            <p:nvPr/>
          </p:nvSpPr>
          <p:spPr>
            <a:xfrm>
              <a:off x="8482443" y="6486241"/>
              <a:ext cx="122908" cy="12290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latinLnBrk="0"/>
              <a:r>
                <a:rPr lang="en-US" sz="800" dirty="0"/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0C0DC4-1EFE-4E1A-A539-552F27CAD85D}"/>
                </a:ext>
              </a:extLst>
            </p:cNvPr>
            <p:cNvSpPr/>
            <p:nvPr/>
          </p:nvSpPr>
          <p:spPr>
            <a:xfrm>
              <a:off x="8643303" y="6486241"/>
              <a:ext cx="122908" cy="12290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latinLnBrk="0"/>
              <a:r>
                <a:rPr lang="en-US" sz="800" dirty="0"/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1594A7-ED81-49D9-AF26-369723A5DCA5}"/>
                </a:ext>
              </a:extLst>
            </p:cNvPr>
            <p:cNvSpPr txBox="1"/>
            <p:nvPr/>
          </p:nvSpPr>
          <p:spPr>
            <a:xfrm rot="16200000">
              <a:off x="7243835" y="5286100"/>
              <a:ext cx="1248229" cy="3508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80000"/>
                </a:lnSpc>
              </a:pPr>
              <a:r>
                <a:rPr lang="en-US" sz="1050" dirty="0"/>
                <a:t>Prediction error</a:t>
              </a:r>
              <a:br>
                <a:rPr lang="en-US" sz="1050" dirty="0"/>
              </a:br>
              <a:r>
                <a:rPr lang="en-US" sz="1050" dirty="0"/>
                <a:t>(expected cost)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406D70-F9BD-4EEB-AD00-F25E135D6EE1}"/>
                </a:ext>
              </a:extLst>
            </p:cNvPr>
            <p:cNvSpPr txBox="1"/>
            <p:nvPr/>
          </p:nvSpPr>
          <p:spPr>
            <a:xfrm>
              <a:off x="1856709" y="4046732"/>
              <a:ext cx="2949636" cy="612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0">
                <a:lnSpc>
                  <a:spcPct val="110000"/>
                </a:lnSpc>
                <a:spcAft>
                  <a:spcPts val="600"/>
                </a:spcAft>
              </a:pPr>
              <a:r>
                <a:rPr lang="en-US" sz="1600" dirty="0"/>
                <a:t>Predictive probability distortion due to the sampling bias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C24E3B-3569-441E-A5E3-D1CC947E39A2}"/>
                </a:ext>
              </a:extLst>
            </p:cNvPr>
            <p:cNvCxnSpPr>
              <a:cxnSpLocks/>
            </p:cNvCxnSpPr>
            <p:nvPr/>
          </p:nvCxnSpPr>
          <p:spPr>
            <a:xfrm>
              <a:off x="3077300" y="4640670"/>
              <a:ext cx="521962" cy="5614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78693101-B2BE-4E55-AA9F-F8A62170310A}"/>
                </a:ext>
              </a:extLst>
            </p:cNvPr>
            <p:cNvSpPr/>
            <p:nvPr/>
          </p:nvSpPr>
          <p:spPr>
            <a:xfrm>
              <a:off x="3331527" y="5219700"/>
              <a:ext cx="461513" cy="228600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 latinLnBrk="0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AD424E9B-0E16-4C3F-8E9A-C458D219618F}"/>
                </a:ext>
              </a:extLst>
            </p:cNvPr>
            <p:cNvSpPr/>
            <p:nvPr/>
          </p:nvSpPr>
          <p:spPr>
            <a:xfrm flipH="1">
              <a:off x="4056728" y="5219700"/>
              <a:ext cx="461513" cy="228600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 latinLnBrk="0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1430BC-B3EB-4188-946B-61A7D7E95250}"/>
                </a:ext>
              </a:extLst>
            </p:cNvPr>
            <p:cNvSpPr txBox="1"/>
            <p:nvPr/>
          </p:nvSpPr>
          <p:spPr>
            <a:xfrm>
              <a:off x="4825506" y="4182154"/>
              <a:ext cx="3129161" cy="342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10000"/>
                </a:lnSpc>
                <a:spcAft>
                  <a:spcPts val="600"/>
                </a:spcAft>
              </a:pPr>
              <a:r>
                <a:rPr lang="en-US" sz="1600" dirty="0"/>
                <a:t>Properly maintained uncertainty </a:t>
              </a:r>
            </a:p>
          </p:txBody>
        </p:sp>
        <p:sp>
          <p:nvSpPr>
            <p:cNvPr id="76" name="Arrow: Left-Right 75">
              <a:extLst>
                <a:ext uri="{FF2B5EF4-FFF2-40B4-BE49-F238E27FC236}">
                  <a16:creationId xmlns:a16="http://schemas.microsoft.com/office/drawing/2014/main" id="{FD80B6D1-0B1B-4F2C-A2E9-EDAB90F4CE0C}"/>
                </a:ext>
              </a:extLst>
            </p:cNvPr>
            <p:cNvSpPr/>
            <p:nvPr/>
          </p:nvSpPr>
          <p:spPr>
            <a:xfrm rot="5400000">
              <a:off x="5948711" y="5104159"/>
              <a:ext cx="898472" cy="235585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 latinLnBrk="0"/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8AEB169-98DF-4464-9D0D-6134A6999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1750" y="4488167"/>
              <a:ext cx="311321" cy="54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754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47EC3E5-5657-4035-969C-BDB4433D4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B76625-23C5-43C8-92E9-60FC3C49567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B8F7F0-50F4-4063-822E-35799A2C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Feedback Request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F25A0E-049F-49AA-BB01-4A59906DAACC}"/>
              </a:ext>
            </a:extLst>
          </p:cNvPr>
          <p:cNvSpPr/>
          <p:nvPr/>
        </p:nvSpPr>
        <p:spPr>
          <a:xfrm>
            <a:off x="460066" y="1753188"/>
            <a:ext cx="8223868" cy="3351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4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/>
              <a:t>Request occupants’ feedback, from time to time, when they are needed, to </a:t>
            </a:r>
            <a:r>
              <a:rPr lang="en-US" sz="2000" b="1" dirty="0">
                <a:solidFill>
                  <a:schemeClr val="accent1"/>
                </a:solidFill>
              </a:rPr>
              <a:t>ensure or expedite the learning</a:t>
            </a:r>
          </a:p>
          <a:p>
            <a:pPr marL="457200" indent="-457200" latinLnBrk="0">
              <a:lnSpc>
                <a:spcPct val="120000"/>
              </a:lnSpc>
              <a:spcAft>
                <a:spcPts val="4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4F81BD"/>
                </a:solidFill>
              </a:rPr>
              <a:t>Quantify the expected value </a:t>
            </a:r>
            <a:r>
              <a:rPr lang="en-US" sz="2000" dirty="0"/>
              <a:t>(i.e., information gain)</a:t>
            </a:r>
            <a:r>
              <a:rPr lang="en-US" sz="2000" b="1" dirty="0">
                <a:solidFill>
                  <a:srgbClr val="4F81BD"/>
                </a:solidFill>
              </a:rPr>
              <a:t> </a:t>
            </a:r>
            <a:r>
              <a:rPr lang="en-US" sz="2000" dirty="0"/>
              <a:t>of requesting a response</a:t>
            </a:r>
          </a:p>
          <a:p>
            <a:pPr marL="457200" indent="-457200" latinLnBrk="0">
              <a:lnSpc>
                <a:spcPct val="120000"/>
              </a:lnSpc>
              <a:spcAft>
                <a:spcPts val="42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/>
              <a:t>Theory of </a:t>
            </a:r>
            <a:r>
              <a:rPr lang="en-US" sz="2000" b="1" dirty="0">
                <a:solidFill>
                  <a:schemeClr val="accent1"/>
                </a:solidFill>
              </a:rPr>
              <a:t>Bayesian design of experiments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provides a mathematical approach to solve the problem</a:t>
            </a:r>
          </a:p>
        </p:txBody>
      </p:sp>
    </p:spTree>
    <p:extLst>
      <p:ext uri="{BB962C8B-B14F-4D97-AF65-F5344CB8AC3E}">
        <p14:creationId xmlns:p14="http://schemas.microsoft.com/office/powerpoint/2010/main" val="4104492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1092EE-7BF9-4621-9B6A-FF46F8E00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1"/>
          <a:stretch/>
        </p:blipFill>
        <p:spPr>
          <a:xfrm>
            <a:off x="5193600" y="3659687"/>
            <a:ext cx="3629965" cy="2525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BEAB19-1216-4334-ACC0-F9DBB1894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71"/>
          <a:stretch/>
        </p:blipFill>
        <p:spPr>
          <a:xfrm>
            <a:off x="401726" y="3659687"/>
            <a:ext cx="3629965" cy="25252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F1350D9-E868-4095-8193-70A17C03CF1B}"/>
              </a:ext>
            </a:extLst>
          </p:cNvPr>
          <p:cNvGrpSpPr/>
          <p:nvPr/>
        </p:nvGrpSpPr>
        <p:grpSpPr>
          <a:xfrm>
            <a:off x="451520" y="1072511"/>
            <a:ext cx="3611730" cy="2590976"/>
            <a:chOff x="319812" y="788529"/>
            <a:chExt cx="4678385" cy="33561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853062-AB20-4A74-8EBC-592EDFB9C437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319812" y="788529"/>
              <a:ext cx="4678385" cy="335617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EFF6D1-C2EA-4928-80A2-D8B24BDCA7AE}"/>
                </a:ext>
              </a:extLst>
            </p:cNvPr>
            <p:cNvSpPr txBox="1"/>
            <p:nvPr/>
          </p:nvSpPr>
          <p:spPr>
            <a:xfrm>
              <a:off x="3574112" y="918892"/>
              <a:ext cx="1262628" cy="40880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451" dirty="0">
                  <a:solidFill>
                    <a:schemeClr val="tx1"/>
                  </a:solidFill>
                </a:rPr>
                <a:t>Subject 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54806A-FA09-41C9-B2B9-ED18FCF8C06F}"/>
              </a:ext>
            </a:extLst>
          </p:cNvPr>
          <p:cNvGrpSpPr/>
          <p:nvPr/>
        </p:nvGrpSpPr>
        <p:grpSpPr>
          <a:xfrm>
            <a:off x="5266483" y="1072786"/>
            <a:ext cx="3608064" cy="2590700"/>
            <a:chOff x="5395884" y="788833"/>
            <a:chExt cx="3977640" cy="28560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993011-5CD1-42E2-BD81-3FBCC5D66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/>
          </p:blipFill>
          <p:spPr>
            <a:xfrm>
              <a:off x="5395884" y="788833"/>
              <a:ext cx="3977640" cy="2856067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621F6D-357D-4A27-B3A2-3C5A2AC14ACF}"/>
                </a:ext>
              </a:extLst>
            </p:cNvPr>
            <p:cNvSpPr txBox="1"/>
            <p:nvPr/>
          </p:nvSpPr>
          <p:spPr>
            <a:xfrm>
              <a:off x="8163072" y="886778"/>
              <a:ext cx="1074597" cy="34792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451" dirty="0">
                  <a:solidFill>
                    <a:schemeClr val="tx1"/>
                  </a:solidFill>
                </a:rPr>
                <a:t>Subject 1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C81558-9B40-4396-B198-1DFF7286FF5B}"/>
              </a:ext>
            </a:extLst>
          </p:cNvPr>
          <p:cNvCxnSpPr>
            <a:cxnSpLocks/>
          </p:cNvCxnSpPr>
          <p:nvPr/>
        </p:nvCxnSpPr>
        <p:spPr>
          <a:xfrm>
            <a:off x="2221276" y="4356100"/>
            <a:ext cx="0" cy="1207973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4CC32C-85AE-4C74-B802-49171E220066}"/>
              </a:ext>
            </a:extLst>
          </p:cNvPr>
          <p:cNvCxnSpPr>
            <a:cxnSpLocks/>
          </p:cNvCxnSpPr>
          <p:nvPr/>
        </p:nvCxnSpPr>
        <p:spPr>
          <a:xfrm>
            <a:off x="2838254" y="4101576"/>
            <a:ext cx="0" cy="1404594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AEB128-ECA9-4A5D-BE93-37C74C06579D}"/>
              </a:ext>
            </a:extLst>
          </p:cNvPr>
          <p:cNvCxnSpPr>
            <a:cxnSpLocks/>
          </p:cNvCxnSpPr>
          <p:nvPr/>
        </p:nvCxnSpPr>
        <p:spPr>
          <a:xfrm>
            <a:off x="7013246" y="5275263"/>
            <a:ext cx="0" cy="309563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762608-2480-4389-9B79-B54BD30D4B37}"/>
              </a:ext>
            </a:extLst>
          </p:cNvPr>
          <p:cNvCxnSpPr>
            <a:cxnSpLocks/>
          </p:cNvCxnSpPr>
          <p:nvPr/>
        </p:nvCxnSpPr>
        <p:spPr>
          <a:xfrm>
            <a:off x="7630124" y="4648331"/>
            <a:ext cx="0" cy="879418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CEF123-CD1D-446B-ABA9-301544B7FC6B}"/>
              </a:ext>
            </a:extLst>
          </p:cNvPr>
          <p:cNvSpPr/>
          <p:nvPr/>
        </p:nvSpPr>
        <p:spPr>
          <a:xfrm>
            <a:off x="4346859" y="2035109"/>
            <a:ext cx="720933" cy="395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ECEF3F-82B1-454C-A874-D71CD1A97344}"/>
              </a:ext>
            </a:extLst>
          </p:cNvPr>
          <p:cNvSpPr/>
          <p:nvPr/>
        </p:nvSpPr>
        <p:spPr>
          <a:xfrm>
            <a:off x="1780061" y="1167967"/>
            <a:ext cx="226579" cy="2138400"/>
          </a:xfrm>
          <a:prstGeom prst="rect">
            <a:avLst/>
          </a:prstGeom>
          <a:solidFill>
            <a:srgbClr val="FFC000">
              <a:alpha val="75000"/>
            </a:srgb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378242-AB69-44C0-AACB-A991E8016C03}"/>
              </a:ext>
            </a:extLst>
          </p:cNvPr>
          <p:cNvSpPr txBox="1"/>
          <p:nvPr/>
        </p:nvSpPr>
        <p:spPr>
          <a:xfrm>
            <a:off x="5610766" y="700381"/>
            <a:ext cx="320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Added seven requested responses collected between 21.5 - 22.5 °C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EFD18-80C1-44A9-9517-44F92B0D1B02}"/>
              </a:ext>
            </a:extLst>
          </p:cNvPr>
          <p:cNvSpPr txBox="1"/>
          <p:nvPr/>
        </p:nvSpPr>
        <p:spPr>
          <a:xfrm>
            <a:off x="6809294" y="3956073"/>
            <a:ext cx="2259291" cy="4616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472C4"/>
                </a:solidFill>
              </a:rPr>
              <a:t>Value of a feedback request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>
                <a:solidFill>
                  <a:schemeClr val="tx1"/>
                </a:solidFill>
              </a:rPr>
              <a:t>at given temperature changes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F8CC6744-3F0E-4917-ABF5-8D396C50F2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B76625-23C5-43C8-92E9-60FC3C49567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A93572DC-BE71-47DC-8B88-B00082A9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Feedback Request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53BE6-523C-43F2-AB1F-FC93991F1D46}"/>
              </a:ext>
            </a:extLst>
          </p:cNvPr>
          <p:cNvSpPr txBox="1"/>
          <p:nvPr/>
        </p:nvSpPr>
        <p:spPr>
          <a:xfrm rot="16200000">
            <a:off x="-820924" y="4572701"/>
            <a:ext cx="2293840" cy="4828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Expected information gain</a:t>
            </a:r>
            <a:br>
              <a:rPr lang="en-US" sz="1200" dirty="0"/>
            </a:br>
            <a:r>
              <a:rPr lang="en-US" sz="1200" dirty="0"/>
              <a:t>(expected KL divergence)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D45833-68A9-4D59-88F8-BC6F2428C0D7}"/>
              </a:ext>
            </a:extLst>
          </p:cNvPr>
          <p:cNvSpPr txBox="1"/>
          <p:nvPr/>
        </p:nvSpPr>
        <p:spPr>
          <a:xfrm rot="16200000">
            <a:off x="3970749" y="4572701"/>
            <a:ext cx="2293840" cy="4828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Expected information gain</a:t>
            </a:r>
            <a:br>
              <a:rPr lang="en-US" sz="1200" dirty="0"/>
            </a:br>
            <a:r>
              <a:rPr lang="en-US" sz="1200" dirty="0"/>
              <a:t>(expected KL divergence)</a:t>
            </a:r>
          </a:p>
        </p:txBody>
      </p:sp>
    </p:spTree>
    <p:extLst>
      <p:ext uri="{BB962C8B-B14F-4D97-AF65-F5344CB8AC3E}">
        <p14:creationId xmlns:p14="http://schemas.microsoft.com/office/powerpoint/2010/main" val="63746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9" grpId="0"/>
      <p:bldP spid="40" grpId="0" animBg="1"/>
      <p:bldP spid="2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DBCAB62F-C5B6-422C-94A9-90EABD294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B76625-23C5-43C8-92E9-60FC3C49567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1C5A8E2-86A5-488F-A4A1-EA3EB4C3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Feedback Request Algorithm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772F8FA-504A-4706-BA2C-F4A49DA35C42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2984925"/>
          <a:ext cx="335280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0028982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13874227"/>
                    </a:ext>
                  </a:extLst>
                </a:gridCol>
              </a:tblGrid>
              <a:tr h="25960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Request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133263"/>
                  </a:ext>
                </a:extLst>
              </a:tr>
              <a:tr h="25960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Proposed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14.66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25463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66E9415-318D-4EBB-B9A3-83F77F05CA1D}"/>
              </a:ext>
            </a:extLst>
          </p:cNvPr>
          <p:cNvSpPr txBox="1"/>
          <p:nvPr/>
        </p:nvSpPr>
        <p:spPr>
          <a:xfrm>
            <a:off x="5628603" y="2281274"/>
            <a:ext cx="320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average number of feedback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requests in the scenarios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22BDB-161A-496A-9321-73FCEAD68CE6}"/>
              </a:ext>
            </a:extLst>
          </p:cNvPr>
          <p:cNvSpPr txBox="1"/>
          <p:nvPr/>
        </p:nvSpPr>
        <p:spPr>
          <a:xfrm>
            <a:off x="647700" y="5844433"/>
            <a:ext cx="784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S. Lee, P. Karava, A. Tzempelikos, I. Bilionis. “A smart and less intrusive feedback request algorithm towards human-centered HVAC operation.” Building and Environment, 2020, 184:107190.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37FC57-0853-4B41-9C2D-0CDB90546BCB}"/>
              </a:ext>
            </a:extLst>
          </p:cNvPr>
          <p:cNvGrpSpPr/>
          <p:nvPr/>
        </p:nvGrpSpPr>
        <p:grpSpPr>
          <a:xfrm>
            <a:off x="76200" y="1039295"/>
            <a:ext cx="5137348" cy="4413082"/>
            <a:chOff x="76200" y="1577537"/>
            <a:chExt cx="5137348" cy="44130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6E5951-8836-461E-957E-BD6777A8B3EE}"/>
                </a:ext>
              </a:extLst>
            </p:cNvPr>
            <p:cNvGrpSpPr/>
            <p:nvPr/>
          </p:nvGrpSpPr>
          <p:grpSpPr>
            <a:xfrm>
              <a:off x="76200" y="1577537"/>
              <a:ext cx="5137348" cy="4413082"/>
              <a:chOff x="567912" y="1371600"/>
              <a:chExt cx="3715775" cy="319192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836A03-59FB-4757-A1B9-A50B19DBB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5279" t="7043" r="32459"/>
              <a:stretch/>
            </p:blipFill>
            <p:spPr>
              <a:xfrm>
                <a:off x="808967" y="1371600"/>
                <a:ext cx="3474720" cy="319192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5E72F14-EE91-4587-AE65-7204CB71A2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4015" t="9222" r="1181" b="67194"/>
              <a:stretch/>
            </p:blipFill>
            <p:spPr>
              <a:xfrm>
                <a:off x="2469451" y="1434383"/>
                <a:ext cx="1631372" cy="835524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FAAFF8-DF59-4A70-A271-10CDD1CEE995}"/>
                  </a:ext>
                </a:extLst>
              </p:cNvPr>
              <p:cNvSpPr txBox="1"/>
              <p:nvPr/>
            </p:nvSpPr>
            <p:spPr>
              <a:xfrm rot="16200000">
                <a:off x="-353045" y="2543504"/>
                <a:ext cx="2149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Expected KL Divergence</a:t>
                </a:r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623D287-E459-4418-812C-EF54B81BA501}"/>
                </a:ext>
              </a:extLst>
            </p:cNvPr>
            <p:cNvSpPr/>
            <p:nvPr/>
          </p:nvSpPr>
          <p:spPr>
            <a:xfrm>
              <a:off x="916782" y="1668461"/>
              <a:ext cx="4036218" cy="3360738"/>
            </a:xfrm>
            <a:custGeom>
              <a:avLst/>
              <a:gdLst>
                <a:gd name="connsiteX0" fmla="*/ 3949700 w 3987800"/>
                <a:gd name="connsiteY0" fmla="*/ 3289300 h 3289300"/>
                <a:gd name="connsiteX1" fmla="*/ 2717800 w 3987800"/>
                <a:gd name="connsiteY1" fmla="*/ 3200400 h 3289300"/>
                <a:gd name="connsiteX2" fmla="*/ 1676400 w 3987800"/>
                <a:gd name="connsiteY2" fmla="*/ 3048000 h 3289300"/>
                <a:gd name="connsiteX3" fmla="*/ 838200 w 3987800"/>
                <a:gd name="connsiteY3" fmla="*/ 2686050 h 3289300"/>
                <a:gd name="connsiteX4" fmla="*/ 450850 w 3987800"/>
                <a:gd name="connsiteY4" fmla="*/ 2171700 h 3289300"/>
                <a:gd name="connsiteX5" fmla="*/ 234950 w 3987800"/>
                <a:gd name="connsiteY5" fmla="*/ 1854200 h 3289300"/>
                <a:gd name="connsiteX6" fmla="*/ 76200 w 3987800"/>
                <a:gd name="connsiteY6" fmla="*/ 755650 h 3289300"/>
                <a:gd name="connsiteX7" fmla="*/ 0 w 3987800"/>
                <a:gd name="connsiteY7" fmla="*/ 0 h 3289300"/>
                <a:gd name="connsiteX8" fmla="*/ 3765550 w 3987800"/>
                <a:gd name="connsiteY8" fmla="*/ 2673350 h 3289300"/>
                <a:gd name="connsiteX9" fmla="*/ 3987800 w 3987800"/>
                <a:gd name="connsiteY9" fmla="*/ 2965450 h 3289300"/>
                <a:gd name="connsiteX10" fmla="*/ 3949700 w 3987800"/>
                <a:gd name="connsiteY10" fmla="*/ 3289300 h 3289300"/>
                <a:gd name="connsiteX0" fmla="*/ 3949700 w 3987800"/>
                <a:gd name="connsiteY0" fmla="*/ 3289300 h 3289300"/>
                <a:gd name="connsiteX1" fmla="*/ 2717800 w 3987800"/>
                <a:gd name="connsiteY1" fmla="*/ 3200400 h 3289300"/>
                <a:gd name="connsiteX2" fmla="*/ 1676400 w 3987800"/>
                <a:gd name="connsiteY2" fmla="*/ 3048000 h 3289300"/>
                <a:gd name="connsiteX3" fmla="*/ 838200 w 3987800"/>
                <a:gd name="connsiteY3" fmla="*/ 2686050 h 3289300"/>
                <a:gd name="connsiteX4" fmla="*/ 450850 w 3987800"/>
                <a:gd name="connsiteY4" fmla="*/ 2171700 h 3289300"/>
                <a:gd name="connsiteX5" fmla="*/ 234950 w 3987800"/>
                <a:gd name="connsiteY5" fmla="*/ 1854200 h 3289300"/>
                <a:gd name="connsiteX6" fmla="*/ 76200 w 3987800"/>
                <a:gd name="connsiteY6" fmla="*/ 755650 h 3289300"/>
                <a:gd name="connsiteX7" fmla="*/ 7938 w 3987800"/>
                <a:gd name="connsiteY7" fmla="*/ 86519 h 3289300"/>
                <a:gd name="connsiteX8" fmla="*/ 0 w 3987800"/>
                <a:gd name="connsiteY8" fmla="*/ 0 h 3289300"/>
                <a:gd name="connsiteX9" fmla="*/ 3765550 w 3987800"/>
                <a:gd name="connsiteY9" fmla="*/ 2673350 h 3289300"/>
                <a:gd name="connsiteX10" fmla="*/ 3987800 w 3987800"/>
                <a:gd name="connsiteY10" fmla="*/ 2965450 h 3289300"/>
                <a:gd name="connsiteX11" fmla="*/ 3949700 w 3987800"/>
                <a:gd name="connsiteY11" fmla="*/ 3289300 h 3289300"/>
                <a:gd name="connsiteX0" fmla="*/ 3949700 w 3987800"/>
                <a:gd name="connsiteY0" fmla="*/ 3289300 h 3289300"/>
                <a:gd name="connsiteX1" fmla="*/ 2717800 w 3987800"/>
                <a:gd name="connsiteY1" fmla="*/ 3200400 h 3289300"/>
                <a:gd name="connsiteX2" fmla="*/ 1676400 w 3987800"/>
                <a:gd name="connsiteY2" fmla="*/ 3048000 h 3289300"/>
                <a:gd name="connsiteX3" fmla="*/ 838200 w 3987800"/>
                <a:gd name="connsiteY3" fmla="*/ 2686050 h 3289300"/>
                <a:gd name="connsiteX4" fmla="*/ 450850 w 3987800"/>
                <a:gd name="connsiteY4" fmla="*/ 2171700 h 3289300"/>
                <a:gd name="connsiteX5" fmla="*/ 234950 w 3987800"/>
                <a:gd name="connsiteY5" fmla="*/ 1854200 h 3289300"/>
                <a:gd name="connsiteX6" fmla="*/ 76200 w 3987800"/>
                <a:gd name="connsiteY6" fmla="*/ 755650 h 3289300"/>
                <a:gd name="connsiteX7" fmla="*/ 15081 w 3987800"/>
                <a:gd name="connsiteY7" fmla="*/ 148431 h 3289300"/>
                <a:gd name="connsiteX8" fmla="*/ 7938 w 3987800"/>
                <a:gd name="connsiteY8" fmla="*/ 86519 h 3289300"/>
                <a:gd name="connsiteX9" fmla="*/ 0 w 3987800"/>
                <a:gd name="connsiteY9" fmla="*/ 0 h 3289300"/>
                <a:gd name="connsiteX10" fmla="*/ 3765550 w 3987800"/>
                <a:gd name="connsiteY10" fmla="*/ 2673350 h 3289300"/>
                <a:gd name="connsiteX11" fmla="*/ 3987800 w 3987800"/>
                <a:gd name="connsiteY11" fmla="*/ 2965450 h 3289300"/>
                <a:gd name="connsiteX12" fmla="*/ 3949700 w 3987800"/>
                <a:gd name="connsiteY12" fmla="*/ 3289300 h 3289300"/>
                <a:gd name="connsiteX0" fmla="*/ 3949700 w 3987800"/>
                <a:gd name="connsiteY0" fmla="*/ 3289300 h 3289300"/>
                <a:gd name="connsiteX1" fmla="*/ 2717800 w 3987800"/>
                <a:gd name="connsiteY1" fmla="*/ 3200400 h 3289300"/>
                <a:gd name="connsiteX2" fmla="*/ 1676400 w 3987800"/>
                <a:gd name="connsiteY2" fmla="*/ 3048000 h 3289300"/>
                <a:gd name="connsiteX3" fmla="*/ 838200 w 3987800"/>
                <a:gd name="connsiteY3" fmla="*/ 2686050 h 3289300"/>
                <a:gd name="connsiteX4" fmla="*/ 450850 w 3987800"/>
                <a:gd name="connsiteY4" fmla="*/ 2171700 h 3289300"/>
                <a:gd name="connsiteX5" fmla="*/ 234950 w 3987800"/>
                <a:gd name="connsiteY5" fmla="*/ 1854200 h 3289300"/>
                <a:gd name="connsiteX6" fmla="*/ 76200 w 3987800"/>
                <a:gd name="connsiteY6" fmla="*/ 755650 h 3289300"/>
                <a:gd name="connsiteX7" fmla="*/ 38894 w 3987800"/>
                <a:gd name="connsiteY7" fmla="*/ 174625 h 3289300"/>
                <a:gd name="connsiteX8" fmla="*/ 7938 w 3987800"/>
                <a:gd name="connsiteY8" fmla="*/ 86519 h 3289300"/>
                <a:gd name="connsiteX9" fmla="*/ 0 w 3987800"/>
                <a:gd name="connsiteY9" fmla="*/ 0 h 3289300"/>
                <a:gd name="connsiteX10" fmla="*/ 3765550 w 3987800"/>
                <a:gd name="connsiteY10" fmla="*/ 2673350 h 3289300"/>
                <a:gd name="connsiteX11" fmla="*/ 3987800 w 3987800"/>
                <a:gd name="connsiteY11" fmla="*/ 2965450 h 3289300"/>
                <a:gd name="connsiteX12" fmla="*/ 3949700 w 3987800"/>
                <a:gd name="connsiteY12" fmla="*/ 3289300 h 3289300"/>
                <a:gd name="connsiteX0" fmla="*/ 3949700 w 3987800"/>
                <a:gd name="connsiteY0" fmla="*/ 3289300 h 3289300"/>
                <a:gd name="connsiteX1" fmla="*/ 2717800 w 3987800"/>
                <a:gd name="connsiteY1" fmla="*/ 3200400 h 3289300"/>
                <a:gd name="connsiteX2" fmla="*/ 1676400 w 3987800"/>
                <a:gd name="connsiteY2" fmla="*/ 3048000 h 3289300"/>
                <a:gd name="connsiteX3" fmla="*/ 838200 w 3987800"/>
                <a:gd name="connsiteY3" fmla="*/ 2686050 h 3289300"/>
                <a:gd name="connsiteX4" fmla="*/ 450850 w 3987800"/>
                <a:gd name="connsiteY4" fmla="*/ 2171700 h 3289300"/>
                <a:gd name="connsiteX5" fmla="*/ 234950 w 3987800"/>
                <a:gd name="connsiteY5" fmla="*/ 1854200 h 3289300"/>
                <a:gd name="connsiteX6" fmla="*/ 76200 w 3987800"/>
                <a:gd name="connsiteY6" fmla="*/ 755650 h 3289300"/>
                <a:gd name="connsiteX7" fmla="*/ 15081 w 3987800"/>
                <a:gd name="connsiteY7" fmla="*/ 155575 h 3289300"/>
                <a:gd name="connsiteX8" fmla="*/ 7938 w 3987800"/>
                <a:gd name="connsiteY8" fmla="*/ 86519 h 3289300"/>
                <a:gd name="connsiteX9" fmla="*/ 0 w 3987800"/>
                <a:gd name="connsiteY9" fmla="*/ 0 h 3289300"/>
                <a:gd name="connsiteX10" fmla="*/ 3765550 w 3987800"/>
                <a:gd name="connsiteY10" fmla="*/ 2673350 h 3289300"/>
                <a:gd name="connsiteX11" fmla="*/ 3987800 w 3987800"/>
                <a:gd name="connsiteY11" fmla="*/ 2965450 h 3289300"/>
                <a:gd name="connsiteX12" fmla="*/ 3949700 w 3987800"/>
                <a:gd name="connsiteY12" fmla="*/ 3289300 h 3289300"/>
                <a:gd name="connsiteX0" fmla="*/ 3994149 w 4032249"/>
                <a:gd name="connsiteY0" fmla="*/ 3289300 h 3289300"/>
                <a:gd name="connsiteX1" fmla="*/ 2762249 w 4032249"/>
                <a:gd name="connsiteY1" fmla="*/ 3200400 h 3289300"/>
                <a:gd name="connsiteX2" fmla="*/ 1720849 w 4032249"/>
                <a:gd name="connsiteY2" fmla="*/ 3048000 h 3289300"/>
                <a:gd name="connsiteX3" fmla="*/ 882649 w 4032249"/>
                <a:gd name="connsiteY3" fmla="*/ 2686050 h 3289300"/>
                <a:gd name="connsiteX4" fmla="*/ 495299 w 4032249"/>
                <a:gd name="connsiteY4" fmla="*/ 2171700 h 3289300"/>
                <a:gd name="connsiteX5" fmla="*/ 279399 w 4032249"/>
                <a:gd name="connsiteY5" fmla="*/ 1854200 h 3289300"/>
                <a:gd name="connsiteX6" fmla="*/ 120649 w 4032249"/>
                <a:gd name="connsiteY6" fmla="*/ 755650 h 3289300"/>
                <a:gd name="connsiteX7" fmla="*/ 59530 w 4032249"/>
                <a:gd name="connsiteY7" fmla="*/ 155575 h 3289300"/>
                <a:gd name="connsiteX8" fmla="*/ 0 w 4032249"/>
                <a:gd name="connsiteY8" fmla="*/ 79375 h 3289300"/>
                <a:gd name="connsiteX9" fmla="*/ 44449 w 4032249"/>
                <a:gd name="connsiteY9" fmla="*/ 0 h 3289300"/>
                <a:gd name="connsiteX10" fmla="*/ 3809999 w 4032249"/>
                <a:gd name="connsiteY10" fmla="*/ 2673350 h 3289300"/>
                <a:gd name="connsiteX11" fmla="*/ 4032249 w 4032249"/>
                <a:gd name="connsiteY11" fmla="*/ 2965450 h 3289300"/>
                <a:gd name="connsiteX12" fmla="*/ 3994149 w 4032249"/>
                <a:gd name="connsiteY12" fmla="*/ 3289300 h 3289300"/>
                <a:gd name="connsiteX0" fmla="*/ 3991768 w 4029868"/>
                <a:gd name="connsiteY0" fmla="*/ 3289300 h 3289300"/>
                <a:gd name="connsiteX1" fmla="*/ 2759868 w 4029868"/>
                <a:gd name="connsiteY1" fmla="*/ 3200400 h 3289300"/>
                <a:gd name="connsiteX2" fmla="*/ 1718468 w 4029868"/>
                <a:gd name="connsiteY2" fmla="*/ 3048000 h 3289300"/>
                <a:gd name="connsiteX3" fmla="*/ 880268 w 4029868"/>
                <a:gd name="connsiteY3" fmla="*/ 2686050 h 3289300"/>
                <a:gd name="connsiteX4" fmla="*/ 492918 w 4029868"/>
                <a:gd name="connsiteY4" fmla="*/ 2171700 h 3289300"/>
                <a:gd name="connsiteX5" fmla="*/ 277018 w 4029868"/>
                <a:gd name="connsiteY5" fmla="*/ 1854200 h 3289300"/>
                <a:gd name="connsiteX6" fmla="*/ 118268 w 4029868"/>
                <a:gd name="connsiteY6" fmla="*/ 755650 h 3289300"/>
                <a:gd name="connsiteX7" fmla="*/ 57149 w 4029868"/>
                <a:gd name="connsiteY7" fmla="*/ 155575 h 3289300"/>
                <a:gd name="connsiteX8" fmla="*/ 0 w 4029868"/>
                <a:gd name="connsiteY8" fmla="*/ 110331 h 3289300"/>
                <a:gd name="connsiteX9" fmla="*/ 42068 w 4029868"/>
                <a:gd name="connsiteY9" fmla="*/ 0 h 3289300"/>
                <a:gd name="connsiteX10" fmla="*/ 3807618 w 4029868"/>
                <a:gd name="connsiteY10" fmla="*/ 2673350 h 3289300"/>
                <a:gd name="connsiteX11" fmla="*/ 4029868 w 4029868"/>
                <a:gd name="connsiteY11" fmla="*/ 2965450 h 3289300"/>
                <a:gd name="connsiteX12" fmla="*/ 3991768 w 4029868"/>
                <a:gd name="connsiteY12" fmla="*/ 3289300 h 3289300"/>
                <a:gd name="connsiteX0" fmla="*/ 3991768 w 4036218"/>
                <a:gd name="connsiteY0" fmla="*/ 3330575 h 3330575"/>
                <a:gd name="connsiteX1" fmla="*/ 2759868 w 4036218"/>
                <a:gd name="connsiteY1" fmla="*/ 3241675 h 3330575"/>
                <a:gd name="connsiteX2" fmla="*/ 1718468 w 4036218"/>
                <a:gd name="connsiteY2" fmla="*/ 3089275 h 3330575"/>
                <a:gd name="connsiteX3" fmla="*/ 880268 w 4036218"/>
                <a:gd name="connsiteY3" fmla="*/ 2727325 h 3330575"/>
                <a:gd name="connsiteX4" fmla="*/ 492918 w 4036218"/>
                <a:gd name="connsiteY4" fmla="*/ 2212975 h 3330575"/>
                <a:gd name="connsiteX5" fmla="*/ 277018 w 4036218"/>
                <a:gd name="connsiteY5" fmla="*/ 1895475 h 3330575"/>
                <a:gd name="connsiteX6" fmla="*/ 118268 w 4036218"/>
                <a:gd name="connsiteY6" fmla="*/ 796925 h 3330575"/>
                <a:gd name="connsiteX7" fmla="*/ 57149 w 4036218"/>
                <a:gd name="connsiteY7" fmla="*/ 196850 h 3330575"/>
                <a:gd name="connsiteX8" fmla="*/ 0 w 4036218"/>
                <a:gd name="connsiteY8" fmla="*/ 151606 h 3330575"/>
                <a:gd name="connsiteX9" fmla="*/ 42068 w 4036218"/>
                <a:gd name="connsiteY9" fmla="*/ 41275 h 3330575"/>
                <a:gd name="connsiteX10" fmla="*/ 4036218 w 4036218"/>
                <a:gd name="connsiteY10" fmla="*/ 0 h 3330575"/>
                <a:gd name="connsiteX11" fmla="*/ 4029868 w 4036218"/>
                <a:gd name="connsiteY11" fmla="*/ 3006725 h 3330575"/>
                <a:gd name="connsiteX12" fmla="*/ 3991768 w 4036218"/>
                <a:gd name="connsiteY12" fmla="*/ 3330575 h 3330575"/>
                <a:gd name="connsiteX0" fmla="*/ 3991768 w 4036218"/>
                <a:gd name="connsiteY0" fmla="*/ 3360738 h 3360738"/>
                <a:gd name="connsiteX1" fmla="*/ 2759868 w 4036218"/>
                <a:gd name="connsiteY1" fmla="*/ 3271838 h 3360738"/>
                <a:gd name="connsiteX2" fmla="*/ 1718468 w 4036218"/>
                <a:gd name="connsiteY2" fmla="*/ 3119438 h 3360738"/>
                <a:gd name="connsiteX3" fmla="*/ 880268 w 4036218"/>
                <a:gd name="connsiteY3" fmla="*/ 2757488 h 3360738"/>
                <a:gd name="connsiteX4" fmla="*/ 492918 w 4036218"/>
                <a:gd name="connsiteY4" fmla="*/ 2243138 h 3360738"/>
                <a:gd name="connsiteX5" fmla="*/ 277018 w 4036218"/>
                <a:gd name="connsiteY5" fmla="*/ 1925638 h 3360738"/>
                <a:gd name="connsiteX6" fmla="*/ 118268 w 4036218"/>
                <a:gd name="connsiteY6" fmla="*/ 827088 h 3360738"/>
                <a:gd name="connsiteX7" fmla="*/ 57149 w 4036218"/>
                <a:gd name="connsiteY7" fmla="*/ 227013 h 3360738"/>
                <a:gd name="connsiteX8" fmla="*/ 0 w 4036218"/>
                <a:gd name="connsiteY8" fmla="*/ 181769 h 3360738"/>
                <a:gd name="connsiteX9" fmla="*/ 80168 w 4036218"/>
                <a:gd name="connsiteY9" fmla="*/ 0 h 3360738"/>
                <a:gd name="connsiteX10" fmla="*/ 4036218 w 4036218"/>
                <a:gd name="connsiteY10" fmla="*/ 30163 h 3360738"/>
                <a:gd name="connsiteX11" fmla="*/ 4029868 w 4036218"/>
                <a:gd name="connsiteY11" fmla="*/ 3036888 h 3360738"/>
                <a:gd name="connsiteX12" fmla="*/ 3991768 w 4036218"/>
                <a:gd name="connsiteY12" fmla="*/ 3360738 h 3360738"/>
                <a:gd name="connsiteX0" fmla="*/ 3991768 w 4036218"/>
                <a:gd name="connsiteY0" fmla="*/ 3360738 h 3360738"/>
                <a:gd name="connsiteX1" fmla="*/ 2759868 w 4036218"/>
                <a:gd name="connsiteY1" fmla="*/ 3271838 h 3360738"/>
                <a:gd name="connsiteX2" fmla="*/ 1718468 w 4036218"/>
                <a:gd name="connsiteY2" fmla="*/ 3119438 h 3360738"/>
                <a:gd name="connsiteX3" fmla="*/ 880268 w 4036218"/>
                <a:gd name="connsiteY3" fmla="*/ 2757488 h 3360738"/>
                <a:gd name="connsiteX4" fmla="*/ 492918 w 4036218"/>
                <a:gd name="connsiteY4" fmla="*/ 2243138 h 3360738"/>
                <a:gd name="connsiteX5" fmla="*/ 277018 w 4036218"/>
                <a:gd name="connsiteY5" fmla="*/ 1925638 h 3360738"/>
                <a:gd name="connsiteX6" fmla="*/ 118268 w 4036218"/>
                <a:gd name="connsiteY6" fmla="*/ 827088 h 3360738"/>
                <a:gd name="connsiteX7" fmla="*/ 57149 w 4036218"/>
                <a:gd name="connsiteY7" fmla="*/ 227013 h 3360738"/>
                <a:gd name="connsiteX8" fmla="*/ 0 w 4036218"/>
                <a:gd name="connsiteY8" fmla="*/ 181769 h 3360738"/>
                <a:gd name="connsiteX9" fmla="*/ 80168 w 4036218"/>
                <a:gd name="connsiteY9" fmla="*/ 0 h 3360738"/>
                <a:gd name="connsiteX10" fmla="*/ 4036218 w 4036218"/>
                <a:gd name="connsiteY10" fmla="*/ 15875 h 3360738"/>
                <a:gd name="connsiteX11" fmla="*/ 4029868 w 4036218"/>
                <a:gd name="connsiteY11" fmla="*/ 3036888 h 3360738"/>
                <a:gd name="connsiteX12" fmla="*/ 3991768 w 4036218"/>
                <a:gd name="connsiteY12" fmla="*/ 3360738 h 336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6218" h="3360738">
                  <a:moveTo>
                    <a:pt x="3991768" y="3360738"/>
                  </a:moveTo>
                  <a:lnTo>
                    <a:pt x="2759868" y="3271838"/>
                  </a:lnTo>
                  <a:lnTo>
                    <a:pt x="1718468" y="3119438"/>
                  </a:lnTo>
                  <a:lnTo>
                    <a:pt x="880268" y="2757488"/>
                  </a:lnTo>
                  <a:lnTo>
                    <a:pt x="492918" y="2243138"/>
                  </a:lnTo>
                  <a:lnTo>
                    <a:pt x="277018" y="1925638"/>
                  </a:lnTo>
                  <a:lnTo>
                    <a:pt x="118268" y="827088"/>
                  </a:lnTo>
                  <a:lnTo>
                    <a:pt x="57149" y="227013"/>
                  </a:lnTo>
                  <a:lnTo>
                    <a:pt x="0" y="181769"/>
                  </a:lnTo>
                  <a:lnTo>
                    <a:pt x="80168" y="0"/>
                  </a:lnTo>
                  <a:lnTo>
                    <a:pt x="4036218" y="15875"/>
                  </a:lnTo>
                  <a:cubicBezTo>
                    <a:pt x="4034101" y="1018117"/>
                    <a:pt x="4031985" y="2034646"/>
                    <a:pt x="4029868" y="3036888"/>
                  </a:cubicBezTo>
                  <a:lnTo>
                    <a:pt x="3991768" y="33607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 latinLnBrk="0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FD80FC-694B-4055-9F07-FC9AC189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015" t="9222" r="1181" b="84188"/>
            <a:stretch/>
          </p:blipFill>
          <p:spPr>
            <a:xfrm>
              <a:off x="2705227" y="1664339"/>
              <a:ext cx="2255499" cy="3227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A753D4-98EB-468A-A383-E998C1740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015" t="26216" r="1181" b="67194"/>
            <a:stretch/>
          </p:blipFill>
          <p:spPr>
            <a:xfrm>
              <a:off x="2705226" y="1982348"/>
              <a:ext cx="2255499" cy="322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923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29A58-84D1-4239-BF8C-8BC9B9FE9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69F8-CF4B-4F1F-890B-BA713369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445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664C031E-5772-4D9F-9E26-B75DAD4DD01C}"/>
              </a:ext>
            </a:extLst>
          </p:cNvPr>
          <p:cNvSpPr txBox="1"/>
          <p:nvPr/>
        </p:nvSpPr>
        <p:spPr>
          <a:xfrm>
            <a:off x="270691" y="561731"/>
            <a:ext cx="8924109" cy="5806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1"/>
                </a:solidFill>
              </a:rPr>
              <a:t>Smart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and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occupant-centric</a:t>
            </a:r>
            <a:r>
              <a:rPr lang="en-US" sz="2000" dirty="0"/>
              <a:t> HVAC systems</a:t>
            </a:r>
          </a:p>
          <a:p>
            <a:pPr marL="801688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801688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801688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801688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801688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801688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801688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801688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801688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571500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Building occupants in sensing/control framework (</a:t>
            </a:r>
            <a:r>
              <a:rPr lang="en-US" sz="2000" b="1" dirty="0">
                <a:solidFill>
                  <a:schemeClr val="accent1"/>
                </a:solidFill>
              </a:rPr>
              <a:t>human-in-the-loop)</a:t>
            </a:r>
            <a:r>
              <a:rPr lang="en-US" sz="2000" dirty="0"/>
              <a:t> 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571500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1"/>
                </a:solidFill>
              </a:rPr>
              <a:t>Self-tuned</a:t>
            </a:r>
            <a:r>
              <a:rPr lang="en-US" sz="2000" dirty="0"/>
              <a:t> by </a:t>
            </a:r>
            <a:r>
              <a:rPr lang="en-US" sz="2000" b="1" dirty="0">
                <a:solidFill>
                  <a:schemeClr val="accent1"/>
                </a:solidFill>
              </a:rPr>
              <a:t>learning</a:t>
            </a:r>
            <a:r>
              <a:rPr lang="en-US" sz="2000" dirty="0"/>
              <a:t> their occupants</a:t>
            </a:r>
          </a:p>
          <a:p>
            <a:pPr marL="571500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1"/>
                </a:solidFill>
              </a:rPr>
              <a:t>Optimal decisions</a:t>
            </a:r>
            <a:r>
              <a:rPr lang="en-US" sz="2000" dirty="0"/>
              <a:t> on equipment operation</a:t>
            </a:r>
          </a:p>
          <a:p>
            <a:pPr marL="571500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1"/>
                </a:solidFill>
              </a:rPr>
              <a:t>Customized</a:t>
            </a:r>
            <a:r>
              <a:rPr lang="en-US" sz="2000" dirty="0"/>
              <a:t> indoor environmental conditions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950F44-98CF-432A-9BE9-74165B0E3F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33458-8DAA-4FDE-B736-78B75DCE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2F0FD1B-9ED8-4098-A306-ED142781C42F}"/>
              </a:ext>
            </a:extLst>
          </p:cNvPr>
          <p:cNvSpPr/>
          <p:nvPr/>
        </p:nvSpPr>
        <p:spPr>
          <a:xfrm>
            <a:off x="5561511" y="2009639"/>
            <a:ext cx="3684089" cy="2066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Learning method</a:t>
            </a:r>
          </a:p>
          <a:p>
            <a:pPr marL="571500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Optimal control strategy</a:t>
            </a:r>
          </a:p>
          <a:p>
            <a:pPr marL="571500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HVAC equipment</a:t>
            </a:r>
          </a:p>
          <a:p>
            <a:pPr marL="571500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User-interface </a:t>
            </a:r>
          </a:p>
          <a:p>
            <a:pPr marL="571500" lvl="1" indent="-344488" latinLnBrk="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Sensing device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D904B76-D32C-4CFC-AD12-FAB8927ABC5A}"/>
              </a:ext>
            </a:extLst>
          </p:cNvPr>
          <p:cNvGrpSpPr/>
          <p:nvPr/>
        </p:nvGrpSpPr>
        <p:grpSpPr>
          <a:xfrm>
            <a:off x="686474" y="1091348"/>
            <a:ext cx="5481717" cy="3550083"/>
            <a:chOff x="2003299" y="3266282"/>
            <a:chExt cx="5481717" cy="355008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62EA274-C744-419F-9261-6236D5F59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2" t="14306" r="21147" b="3472"/>
            <a:stretch/>
          </p:blipFill>
          <p:spPr>
            <a:xfrm>
              <a:off x="2202681" y="4117619"/>
              <a:ext cx="3237601" cy="2362790"/>
            </a:xfrm>
            <a:prstGeom prst="rect">
              <a:avLst/>
            </a:pr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C6C6158-D45F-4BE7-99D6-0043D5390057}"/>
                </a:ext>
              </a:extLst>
            </p:cNvPr>
            <p:cNvSpPr/>
            <p:nvPr/>
          </p:nvSpPr>
          <p:spPr>
            <a:xfrm flipH="1">
              <a:off x="5330153" y="5069365"/>
              <a:ext cx="130061" cy="144903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633CD77-3B86-4A7E-9F90-FED8EF659D09}"/>
                </a:ext>
              </a:extLst>
            </p:cNvPr>
            <p:cNvSpPr/>
            <p:nvPr/>
          </p:nvSpPr>
          <p:spPr>
            <a:xfrm>
              <a:off x="3803611" y="3593163"/>
              <a:ext cx="0" cy="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04413B-3E54-4D3F-A1CD-34A893ABBFD1}"/>
                </a:ext>
              </a:extLst>
            </p:cNvPr>
            <p:cNvSpPr/>
            <p:nvPr/>
          </p:nvSpPr>
          <p:spPr>
            <a:xfrm>
              <a:off x="3803611" y="5141816"/>
              <a:ext cx="0" cy="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0" name="Elbow Connector 131">
              <a:extLst>
                <a:ext uri="{FF2B5EF4-FFF2-40B4-BE49-F238E27FC236}">
                  <a16:creationId xmlns:a16="http://schemas.microsoft.com/office/drawing/2014/main" id="{26F7FB45-7920-4831-B3C6-94B2DF80F832}"/>
                </a:ext>
              </a:extLst>
            </p:cNvPr>
            <p:cNvCxnSpPr>
              <a:cxnSpLocks/>
              <a:stCxn id="85" idx="2"/>
              <a:endCxn id="78" idx="6"/>
            </p:cNvCxnSpPr>
            <p:nvPr/>
          </p:nvCxnSpPr>
          <p:spPr>
            <a:xfrm flipH="1">
              <a:off x="3803612" y="3593164"/>
              <a:ext cx="104049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81" name="Elbow Connector 131">
              <a:extLst>
                <a:ext uri="{FF2B5EF4-FFF2-40B4-BE49-F238E27FC236}">
                  <a16:creationId xmlns:a16="http://schemas.microsoft.com/office/drawing/2014/main" id="{E0CB7ECD-FB50-4D8F-96B6-F4DE4208A51E}"/>
                </a:ext>
              </a:extLst>
            </p:cNvPr>
            <p:cNvCxnSpPr>
              <a:stCxn id="78" idx="4"/>
              <a:endCxn id="79" idx="0"/>
            </p:cNvCxnSpPr>
            <p:nvPr/>
          </p:nvCxnSpPr>
          <p:spPr>
            <a:xfrm>
              <a:off x="3803612" y="3593164"/>
              <a:ext cx="0" cy="1548652"/>
            </a:xfrm>
            <a:prstGeom prst="straightConnector1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F58EBC-1A48-4609-BA2B-D280A49705E6}"/>
                </a:ext>
              </a:extLst>
            </p:cNvPr>
            <p:cNvSpPr txBox="1"/>
            <p:nvPr/>
          </p:nvSpPr>
          <p:spPr>
            <a:xfrm>
              <a:off x="5440460" y="4830291"/>
              <a:ext cx="937249" cy="150899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lIns="0" tIns="9144" rIns="0" bIns="914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Open-plan Office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C3EEC7A-837A-4B2C-924F-6510D2376037}"/>
                </a:ext>
              </a:extLst>
            </p:cNvPr>
            <p:cNvSpPr/>
            <p:nvPr/>
          </p:nvSpPr>
          <p:spPr>
            <a:xfrm>
              <a:off x="2642213" y="3524117"/>
              <a:ext cx="127208" cy="138092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F19702C-E534-40B0-A6FF-2F62D3BC3E8F}"/>
                </a:ext>
              </a:extLst>
            </p:cNvPr>
            <p:cNvSpPr txBox="1"/>
            <p:nvPr/>
          </p:nvSpPr>
          <p:spPr>
            <a:xfrm>
              <a:off x="2003299" y="3309948"/>
              <a:ext cx="937249" cy="150899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lIns="0" tIns="9144" rIns="0" bIns="914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Private Office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E7178B4-E29F-4F23-B08D-A942D2BD09A2}"/>
                </a:ext>
              </a:extLst>
            </p:cNvPr>
            <p:cNvSpPr/>
            <p:nvPr/>
          </p:nvSpPr>
          <p:spPr>
            <a:xfrm>
              <a:off x="4844112" y="3593163"/>
              <a:ext cx="0" cy="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A2FDEE9-79CB-49C0-955E-ABA10DB14CD6}"/>
                </a:ext>
              </a:extLst>
            </p:cNvPr>
            <p:cNvGrpSpPr/>
            <p:nvPr/>
          </p:nvGrpSpPr>
          <p:grpSpPr>
            <a:xfrm>
              <a:off x="6585010" y="3662209"/>
              <a:ext cx="890306" cy="369816"/>
              <a:chOff x="6502652" y="2019969"/>
              <a:chExt cx="1069232" cy="444139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A2BE06F-8693-4133-A764-E38CED5E9E0B}"/>
                  </a:ext>
                </a:extLst>
              </p:cNvPr>
              <p:cNvGrpSpPr/>
              <p:nvPr/>
            </p:nvGrpSpPr>
            <p:grpSpPr>
              <a:xfrm>
                <a:off x="6868415" y="2130174"/>
                <a:ext cx="333934" cy="333934"/>
                <a:chOff x="6167043" y="1793554"/>
                <a:chExt cx="393192" cy="393192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AA4982CF-F8CF-42DD-AB6A-3E8B4AF6DF9F}"/>
                    </a:ext>
                  </a:extLst>
                </p:cNvPr>
                <p:cNvSpPr/>
                <p:nvPr/>
              </p:nvSpPr>
              <p:spPr>
                <a:xfrm>
                  <a:off x="6167043" y="1793554"/>
                  <a:ext cx="393192" cy="39319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69"/>
                  <a:endParaRPr lang="en-US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F90638F2-35FC-439D-B249-98E2230EC5D5}"/>
                    </a:ext>
                  </a:extLst>
                </p:cNvPr>
                <p:cNvSpPr/>
                <p:nvPr/>
              </p:nvSpPr>
              <p:spPr>
                <a:xfrm>
                  <a:off x="6203619" y="1830130"/>
                  <a:ext cx="320040" cy="32004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69"/>
                  <a:endParaRPr lang="en-US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6D20149-0042-423C-A6B4-CB61F34C162C}"/>
                    </a:ext>
                  </a:extLst>
                </p:cNvPr>
                <p:cNvSpPr/>
                <p:nvPr/>
              </p:nvSpPr>
              <p:spPr>
                <a:xfrm>
                  <a:off x="6241698" y="1868210"/>
                  <a:ext cx="243883" cy="243881"/>
                </a:xfrm>
                <a:prstGeom prst="ellipse">
                  <a:avLst/>
                </a:prstGeom>
                <a:noFill/>
                <a:ln w="34925">
                  <a:gradFill flip="none" rotWithShape="1">
                    <a:gsLst>
                      <a:gs pos="50000">
                        <a:srgbClr val="FFFF00"/>
                      </a:gs>
                      <a:gs pos="100000">
                        <a:srgbClr val="FF0000"/>
                      </a:gs>
                      <a:gs pos="0">
                        <a:srgbClr val="00B050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41" name="Pie 98">
                  <a:extLst>
                    <a:ext uri="{FF2B5EF4-FFF2-40B4-BE49-F238E27FC236}">
                      <a16:creationId xmlns:a16="http://schemas.microsoft.com/office/drawing/2014/main" id="{B0C98D50-D1C5-4F2D-89B3-F8509BF005F6}"/>
                    </a:ext>
                  </a:extLst>
                </p:cNvPr>
                <p:cNvSpPr/>
                <p:nvPr/>
              </p:nvSpPr>
              <p:spPr>
                <a:xfrm rot="16200000">
                  <a:off x="6208191" y="1834702"/>
                  <a:ext cx="310896" cy="310896"/>
                </a:xfrm>
                <a:prstGeom prst="pie">
                  <a:avLst>
                    <a:gd name="adj1" fmla="val 5399978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Isosceles Triangle 144">
                  <a:extLst>
                    <a:ext uri="{FF2B5EF4-FFF2-40B4-BE49-F238E27FC236}">
                      <a16:creationId xmlns:a16="http://schemas.microsoft.com/office/drawing/2014/main" id="{8FF8DDE6-0D22-43C7-B1DD-130313A6A35E}"/>
                    </a:ext>
                  </a:extLst>
                </p:cNvPr>
                <p:cNvSpPr/>
                <p:nvPr/>
              </p:nvSpPr>
              <p:spPr>
                <a:xfrm rot="4226041" flipH="1">
                  <a:off x="6411636" y="1900612"/>
                  <a:ext cx="19742" cy="13876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69"/>
                  <a:endParaRPr lang="en-US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719DD35-BFB8-4CEA-AE94-6CB191760372}"/>
                    </a:ext>
                  </a:extLst>
                </p:cNvPr>
                <p:cNvCxnSpPr>
                  <a:stCxn id="135" idx="2"/>
                  <a:endCxn id="135" idx="6"/>
                </p:cNvCxnSpPr>
                <p:nvPr/>
              </p:nvCxnSpPr>
              <p:spPr>
                <a:xfrm>
                  <a:off x="6203619" y="1990150"/>
                  <a:ext cx="320040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764A308C-AB55-40E5-AA52-453CB4AB592B}"/>
                    </a:ext>
                  </a:extLst>
                </p:cNvPr>
                <p:cNvSpPr/>
                <p:nvPr/>
              </p:nvSpPr>
              <p:spPr>
                <a:xfrm flipV="1">
                  <a:off x="6349923" y="1976434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69"/>
                  <a:endParaRPr lang="en-US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0A37A3A6-F616-4A14-B37A-150DC8DD1498}"/>
                    </a:ext>
                  </a:extLst>
                </p:cNvPr>
                <p:cNvSpPr/>
                <p:nvPr/>
              </p:nvSpPr>
              <p:spPr>
                <a:xfrm>
                  <a:off x="6269072" y="2037900"/>
                  <a:ext cx="189134" cy="457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D5757200-08BF-4D41-AF95-9611239AD35F}"/>
                  </a:ext>
                </a:extLst>
              </p:cNvPr>
              <p:cNvSpPr/>
              <p:nvPr/>
            </p:nvSpPr>
            <p:spPr>
              <a:xfrm>
                <a:off x="6502652" y="2019969"/>
                <a:ext cx="1069232" cy="18288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Energy Grid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C27FFF0-A773-4772-8141-A1D0853A27E3}"/>
                </a:ext>
              </a:extLst>
            </p:cNvPr>
            <p:cNvGrpSpPr/>
            <p:nvPr/>
          </p:nvGrpSpPr>
          <p:grpSpPr>
            <a:xfrm>
              <a:off x="6594710" y="3266282"/>
              <a:ext cx="890306" cy="382394"/>
              <a:chOff x="7358764" y="2030463"/>
              <a:chExt cx="1069232" cy="459244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8F36B962-C08D-4BE6-872C-C4A181D563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25" t="9325" r="28125" b="9325"/>
              <a:stretch/>
            </p:blipFill>
            <p:spPr>
              <a:xfrm>
                <a:off x="7694716" y="2124582"/>
                <a:ext cx="374030" cy="365125"/>
              </a:xfrm>
              <a:prstGeom prst="rect">
                <a:avLst/>
              </a:prstGeom>
            </p:spPr>
          </p:pic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EBE26B7-E879-414B-A7E4-BEA0E28796DE}"/>
                  </a:ext>
                </a:extLst>
              </p:cNvPr>
              <p:cNvSpPr/>
              <p:nvPr/>
            </p:nvSpPr>
            <p:spPr>
              <a:xfrm>
                <a:off x="7358764" y="2030463"/>
                <a:ext cx="1069232" cy="18288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Weather</a:t>
                </a:r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7832110-8460-4B8B-8BBC-28928A744AB4}"/>
                </a:ext>
              </a:extLst>
            </p:cNvPr>
            <p:cNvCxnSpPr>
              <a:cxnSpLocks/>
              <a:stCxn id="134" idx="2"/>
            </p:cNvCxnSpPr>
            <p:nvPr/>
          </p:nvCxnSpPr>
          <p:spPr>
            <a:xfrm flipH="1">
              <a:off x="6594710" y="3892999"/>
              <a:ext cx="294856" cy="0"/>
            </a:xfrm>
            <a:prstGeom prst="line">
              <a:avLst/>
            </a:prstGeom>
            <a:noFill/>
            <a:ln w="19050" cap="flat" cmpd="sng" algn="ctr">
              <a:solidFill>
                <a:srgbClr val="FFCC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08BE4A-C84D-4527-9892-FCE2F8E9D741}"/>
                </a:ext>
              </a:extLst>
            </p:cNvPr>
            <p:cNvCxnSpPr>
              <a:cxnSpLocks/>
              <a:stCxn id="130" idx="1"/>
            </p:cNvCxnSpPr>
            <p:nvPr/>
          </p:nvCxnSpPr>
          <p:spPr>
            <a:xfrm flipH="1">
              <a:off x="6594710" y="3496664"/>
              <a:ext cx="279734" cy="0"/>
            </a:xfrm>
            <a:prstGeom prst="line">
              <a:avLst/>
            </a:prstGeom>
            <a:noFill/>
            <a:ln w="19050" cap="flat" cmpd="sng" algn="ctr">
              <a:solidFill>
                <a:srgbClr val="009900"/>
              </a:solidFill>
              <a:prstDash val="dash"/>
              <a:miter lim="800000"/>
              <a:tailEnd type="triangle"/>
            </a:ln>
            <a:effectLst/>
          </p:spPr>
        </p:cxn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F361334-39A9-4EA7-AAA9-B78995FBC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4" t="1596" r="34131" b="21974"/>
            <a:stretch/>
          </p:blipFill>
          <p:spPr>
            <a:xfrm>
              <a:off x="4818337" y="4984934"/>
              <a:ext cx="1555463" cy="1547743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82F4792-0E07-4503-9188-6FF0803AA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54" t="3908" r="22802" b="18672"/>
            <a:stretch/>
          </p:blipFill>
          <p:spPr>
            <a:xfrm>
              <a:off x="2009210" y="3465795"/>
              <a:ext cx="1560725" cy="1554857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2" name="Elbow Connector 131">
              <a:extLst>
                <a:ext uri="{FF2B5EF4-FFF2-40B4-BE49-F238E27FC236}">
                  <a16:creationId xmlns:a16="http://schemas.microsoft.com/office/drawing/2014/main" id="{78DB0274-153C-4BC6-AD85-2F13CE37C733}"/>
                </a:ext>
              </a:extLst>
            </p:cNvPr>
            <p:cNvCxnSpPr>
              <a:cxnSpLocks/>
              <a:stCxn id="78" idx="2"/>
              <a:endCxn id="83" idx="6"/>
            </p:cNvCxnSpPr>
            <p:nvPr/>
          </p:nvCxnSpPr>
          <p:spPr>
            <a:xfrm flipH="1" flipV="1">
              <a:off x="2769420" y="3593163"/>
              <a:ext cx="1034191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8EBB17B-4FE1-46A0-82D2-35821DB0904B}"/>
                </a:ext>
              </a:extLst>
            </p:cNvPr>
            <p:cNvGrpSpPr/>
            <p:nvPr/>
          </p:nvGrpSpPr>
          <p:grpSpPr>
            <a:xfrm>
              <a:off x="2261068" y="3927688"/>
              <a:ext cx="4606158" cy="2888677"/>
              <a:chOff x="1960854" y="3244547"/>
              <a:chExt cx="5531865" cy="3469219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55A6E84-1B4F-4B49-A795-524A7B8EBA74}"/>
                  </a:ext>
                </a:extLst>
              </p:cNvPr>
              <p:cNvSpPr/>
              <p:nvPr/>
            </p:nvSpPr>
            <p:spPr>
              <a:xfrm>
                <a:off x="5554856" y="5680403"/>
                <a:ext cx="174024" cy="174024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48B62B1-B470-4B42-B161-3D95B23261F1}"/>
                  </a:ext>
                </a:extLst>
              </p:cNvPr>
              <p:cNvSpPr/>
              <p:nvPr/>
            </p:nvSpPr>
            <p:spPr>
              <a:xfrm>
                <a:off x="6030627" y="5674723"/>
                <a:ext cx="174024" cy="174024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3B5F99F-C3E1-42C1-B6CE-716849C6E9D0}"/>
                  </a:ext>
                </a:extLst>
              </p:cNvPr>
              <p:cNvSpPr/>
              <p:nvPr/>
            </p:nvSpPr>
            <p:spPr>
              <a:xfrm>
                <a:off x="7340231" y="6486281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D43E3DC-B0B0-4CE9-9242-D499BBC95AF5}"/>
                  </a:ext>
                </a:extLst>
              </p:cNvPr>
              <p:cNvSpPr/>
              <p:nvPr/>
            </p:nvSpPr>
            <p:spPr>
              <a:xfrm>
                <a:off x="7492718" y="6645078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80AC1DE-2EB4-4FDF-9FE7-08780047FC62}"/>
                  </a:ext>
                </a:extLst>
              </p:cNvPr>
              <p:cNvSpPr/>
              <p:nvPr/>
            </p:nvSpPr>
            <p:spPr>
              <a:xfrm>
                <a:off x="5641868" y="6486281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28B0C02C-FE55-48B9-9FCD-AB14C9C526FF}"/>
                  </a:ext>
                </a:extLst>
              </p:cNvPr>
              <p:cNvSpPr/>
              <p:nvPr/>
            </p:nvSpPr>
            <p:spPr>
              <a:xfrm>
                <a:off x="6117639" y="6486281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C98C007-8268-44CB-9EB9-89512C5A7F66}"/>
                  </a:ext>
                </a:extLst>
              </p:cNvPr>
              <p:cNvSpPr/>
              <p:nvPr/>
            </p:nvSpPr>
            <p:spPr>
              <a:xfrm>
                <a:off x="5193099" y="6645078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C43CB2F4-22EA-491D-93F1-598144913438}"/>
                  </a:ext>
                </a:extLst>
              </p:cNvPr>
              <p:cNvSpPr/>
              <p:nvPr/>
            </p:nvSpPr>
            <p:spPr>
              <a:xfrm>
                <a:off x="6670446" y="6645078"/>
                <a:ext cx="0" cy="0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8" name="Elbow Connector 7">
                <a:extLst>
                  <a:ext uri="{FF2B5EF4-FFF2-40B4-BE49-F238E27FC236}">
                    <a16:creationId xmlns:a16="http://schemas.microsoft.com/office/drawing/2014/main" id="{19B91931-3028-4CE4-9111-998E71F90292}"/>
                  </a:ext>
                </a:extLst>
              </p:cNvPr>
              <p:cNvCxnSpPr>
                <a:cxnSpLocks/>
                <a:endCxn id="106" idx="2"/>
              </p:cNvCxnSpPr>
              <p:nvPr/>
            </p:nvCxnSpPr>
            <p:spPr>
              <a:xfrm rot="16200000" flipH="1">
                <a:off x="2416067" y="3868028"/>
                <a:ext cx="2486501" cy="3067565"/>
              </a:xfrm>
              <a:prstGeom prst="bentConnector2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109" name="Elbow Connector 28">
                <a:extLst>
                  <a:ext uri="{FF2B5EF4-FFF2-40B4-BE49-F238E27FC236}">
                    <a16:creationId xmlns:a16="http://schemas.microsoft.com/office/drawing/2014/main" id="{82FF945D-C09C-42A5-88E3-037C8DCAF494}"/>
                  </a:ext>
                </a:extLst>
              </p:cNvPr>
              <p:cNvCxnSpPr>
                <a:stCxn id="103" idx="0"/>
                <a:endCxn id="128" idx="6"/>
              </p:cNvCxnSpPr>
              <p:nvPr/>
            </p:nvCxnSpPr>
            <p:spPr>
              <a:xfrm rot="16200000" flipV="1">
                <a:off x="5770882" y="4923240"/>
                <a:ext cx="3100796" cy="342879"/>
              </a:xfrm>
              <a:prstGeom prst="bentConnector2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triangle"/>
              </a:ln>
              <a:effectLst/>
            </p:spPr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602A265-F40F-4225-BA00-81E47DAA338B}"/>
                  </a:ext>
                </a:extLst>
              </p:cNvPr>
              <p:cNvCxnSpPr>
                <a:stCxn id="106" idx="6"/>
                <a:endCxn id="107" idx="2"/>
              </p:cNvCxnSpPr>
              <p:nvPr/>
            </p:nvCxnSpPr>
            <p:spPr>
              <a:xfrm>
                <a:off x="5193099" y="6645063"/>
                <a:ext cx="147734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58EC220-7CD0-4539-9BDC-70D68F55C3CA}"/>
                  </a:ext>
                </a:extLst>
              </p:cNvPr>
              <p:cNvCxnSpPr>
                <a:stCxn id="107" idx="6"/>
                <a:endCxn id="103" idx="2"/>
              </p:cNvCxnSpPr>
              <p:nvPr/>
            </p:nvCxnSpPr>
            <p:spPr>
              <a:xfrm>
                <a:off x="6670447" y="6645078"/>
                <a:ext cx="822271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FB4E1BE-1BE7-487F-AAF1-7E600056EBE0}"/>
                  </a:ext>
                </a:extLst>
              </p:cNvPr>
              <p:cNvCxnSpPr>
                <a:cxnSpLocks/>
                <a:endCxn id="106" idx="0"/>
              </p:cNvCxnSpPr>
              <p:nvPr/>
            </p:nvCxnSpPr>
            <p:spPr>
              <a:xfrm>
                <a:off x="5193098" y="5963589"/>
                <a:ext cx="1" cy="681473"/>
              </a:xfrm>
              <a:prstGeom prst="line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19FE416-AD49-4A33-BB71-114693676419}"/>
                  </a:ext>
                </a:extLst>
              </p:cNvPr>
              <p:cNvCxnSpPr>
                <a:cxnSpLocks/>
                <a:endCxn id="107" idx="0"/>
              </p:cNvCxnSpPr>
              <p:nvPr/>
            </p:nvCxnSpPr>
            <p:spPr>
              <a:xfrm>
                <a:off x="6670446" y="5963589"/>
                <a:ext cx="1" cy="681473"/>
              </a:xfrm>
              <a:prstGeom prst="line">
                <a:avLst/>
              </a:prstGeom>
              <a:noFill/>
              <a:ln w="19050" cap="flat" cmpd="sng" algn="ctr">
                <a:solidFill>
                  <a:srgbClr val="0033CC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114" name="Elbow Connector 38">
                <a:extLst>
                  <a:ext uri="{FF2B5EF4-FFF2-40B4-BE49-F238E27FC236}">
                    <a16:creationId xmlns:a16="http://schemas.microsoft.com/office/drawing/2014/main" id="{18F1EE05-3035-4546-B46F-DE7C2FD8AA1E}"/>
                  </a:ext>
                </a:extLst>
              </p:cNvPr>
              <p:cNvCxnSpPr>
                <a:stCxn id="120" idx="4"/>
                <a:endCxn id="104" idx="2"/>
              </p:cNvCxnSpPr>
              <p:nvPr/>
            </p:nvCxnSpPr>
            <p:spPr>
              <a:xfrm rot="16200000" flipH="1">
                <a:off x="2980735" y="3825155"/>
                <a:ext cx="2438586" cy="2883681"/>
              </a:xfrm>
              <a:prstGeom prst="bentConnector2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115" name="Elbow Connector 38">
                <a:extLst>
                  <a:ext uri="{FF2B5EF4-FFF2-40B4-BE49-F238E27FC236}">
                    <a16:creationId xmlns:a16="http://schemas.microsoft.com/office/drawing/2014/main" id="{26B4844F-25E3-4347-B818-0B91700B073F}"/>
                  </a:ext>
                </a:extLst>
              </p:cNvPr>
              <p:cNvCxnSpPr>
                <a:cxnSpLocks/>
                <a:stCxn id="102" idx="0"/>
                <a:endCxn id="129" idx="6"/>
              </p:cNvCxnSpPr>
              <p:nvPr/>
            </p:nvCxnSpPr>
            <p:spPr>
              <a:xfrm rot="16200000" flipV="1">
                <a:off x="5885462" y="5031511"/>
                <a:ext cx="2719149" cy="190392"/>
              </a:xfrm>
              <a:prstGeom prst="bentConnector2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triangle"/>
              </a:ln>
              <a:effectLst/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1E24DE8-A86F-4829-BE6D-E5DE07854D05}"/>
                  </a:ext>
                </a:extLst>
              </p:cNvPr>
              <p:cNvCxnSpPr>
                <a:stCxn id="104" idx="6"/>
                <a:endCxn id="105" idx="2"/>
              </p:cNvCxnSpPr>
              <p:nvPr/>
            </p:nvCxnSpPr>
            <p:spPr>
              <a:xfrm>
                <a:off x="5641870" y="6486290"/>
                <a:ext cx="47577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FB6E155-3219-4AE6-8E73-014A8B0CD0F5}"/>
                  </a:ext>
                </a:extLst>
              </p:cNvPr>
              <p:cNvCxnSpPr>
                <a:stCxn id="105" idx="6"/>
                <a:endCxn id="102" idx="2"/>
              </p:cNvCxnSpPr>
              <p:nvPr/>
            </p:nvCxnSpPr>
            <p:spPr>
              <a:xfrm>
                <a:off x="6117640" y="6486282"/>
                <a:ext cx="1222591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72700BC-5348-40BE-B200-F979347B53C7}"/>
                  </a:ext>
                </a:extLst>
              </p:cNvPr>
              <p:cNvCxnSpPr>
                <a:stCxn id="100" idx="4"/>
                <a:endCxn id="104" idx="0"/>
              </p:cNvCxnSpPr>
              <p:nvPr/>
            </p:nvCxnSpPr>
            <p:spPr>
              <a:xfrm>
                <a:off x="5641869" y="5854435"/>
                <a:ext cx="1" cy="631854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none"/>
              </a:ln>
              <a:effectLst/>
            </p:spPr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9BED91DF-EB6B-49C5-9F57-7D28A9E988DC}"/>
                  </a:ext>
                </a:extLst>
              </p:cNvPr>
              <p:cNvCxnSpPr>
                <a:stCxn id="101" idx="4"/>
                <a:endCxn id="105" idx="0"/>
              </p:cNvCxnSpPr>
              <p:nvPr/>
            </p:nvCxnSpPr>
            <p:spPr>
              <a:xfrm>
                <a:off x="6117640" y="5848755"/>
                <a:ext cx="1" cy="637534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dash"/>
                <a:miter lim="800000"/>
                <a:tailEnd type="none"/>
              </a:ln>
              <a:effectLst/>
            </p:spPr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4F299DD-5193-4112-A24C-5831F9E90877}"/>
                  </a:ext>
                </a:extLst>
              </p:cNvPr>
              <p:cNvSpPr/>
              <p:nvPr/>
            </p:nvSpPr>
            <p:spPr>
              <a:xfrm>
                <a:off x="2671176" y="3873671"/>
                <a:ext cx="174024" cy="174024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4B36ED1-C5F8-4FA9-BFB8-5573558208D1}"/>
                  </a:ext>
                </a:extLst>
              </p:cNvPr>
              <p:cNvSpPr/>
              <p:nvPr/>
            </p:nvSpPr>
            <p:spPr>
              <a:xfrm>
                <a:off x="3775403" y="6419083"/>
                <a:ext cx="886073" cy="1363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Sensor Data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BA4475D-899D-4216-877C-7B8ECEA282DF}"/>
                  </a:ext>
                </a:extLst>
              </p:cNvPr>
              <p:cNvSpPr/>
              <p:nvPr/>
            </p:nvSpPr>
            <p:spPr>
              <a:xfrm>
                <a:off x="3269530" y="6577447"/>
                <a:ext cx="1391946" cy="1363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Occupant Feedback</a:t>
                </a: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E5E36CB4-065F-4D0D-A040-005DCA5069D3}"/>
                  </a:ext>
                </a:extLst>
              </p:cNvPr>
              <p:cNvGrpSpPr/>
              <p:nvPr/>
            </p:nvGrpSpPr>
            <p:grpSpPr>
              <a:xfrm>
                <a:off x="7149839" y="3544281"/>
                <a:ext cx="0" cy="222850"/>
                <a:chOff x="7149839" y="3251668"/>
                <a:chExt cx="0" cy="22285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03A39BA1-FDA6-40A0-A8E1-7C6DE6460A7A}"/>
                    </a:ext>
                  </a:extLst>
                </p:cNvPr>
                <p:cNvSpPr/>
                <p:nvPr/>
              </p:nvSpPr>
              <p:spPr>
                <a:xfrm>
                  <a:off x="7149839" y="3251668"/>
                  <a:ext cx="0" cy="0"/>
                </a:xfrm>
                <a:prstGeom prst="ellipse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47E15249-9C79-4375-899F-892DF1B7D582}"/>
                    </a:ext>
                  </a:extLst>
                </p:cNvPr>
                <p:cNvSpPr/>
                <p:nvPr/>
              </p:nvSpPr>
              <p:spPr>
                <a:xfrm>
                  <a:off x="7149839" y="3474518"/>
                  <a:ext cx="0" cy="0"/>
                </a:xfrm>
                <a:prstGeom prst="ellipse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93E7113-37A0-4353-B204-22B0B107EACB}"/>
                  </a:ext>
                </a:extLst>
              </p:cNvPr>
              <p:cNvSpPr txBox="1"/>
              <p:nvPr/>
            </p:nvSpPr>
            <p:spPr>
              <a:xfrm>
                <a:off x="2442567" y="3244547"/>
                <a:ext cx="1053271" cy="545205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 w="3175">
                <a:noFill/>
              </a:ln>
            </p:spPr>
            <p:txBody>
              <a:bodyPr wrap="square" lIns="18288" tIns="0" rIns="18288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Local Sensing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- Temperature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- Occupancy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600" kern="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- Physiological Info.</a:t>
                </a:r>
                <a:endPara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AAB4BBA2-8D27-4EE7-8548-1AA075450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0854" y="3602086"/>
                <a:ext cx="331634" cy="6650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D5597FC2-CF0A-4092-991B-04C835483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7284" y="5288129"/>
                <a:ext cx="331634" cy="6650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0B9F4EA3-4F88-4DF1-B91C-ACFA04D7C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4629" y="5288129"/>
                <a:ext cx="331634" cy="6650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56D3C75-1575-4B10-A877-2DB415E6D5AB}"/>
                </a:ext>
              </a:extLst>
            </p:cNvPr>
            <p:cNvSpPr/>
            <p:nvPr/>
          </p:nvSpPr>
          <p:spPr>
            <a:xfrm>
              <a:off x="4043412" y="3309948"/>
              <a:ext cx="2539164" cy="13562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E2F08C7-BF54-451B-82E8-500610D90F8F}"/>
                </a:ext>
              </a:extLst>
            </p:cNvPr>
            <p:cNvGrpSpPr/>
            <p:nvPr/>
          </p:nvGrpSpPr>
          <p:grpSpPr>
            <a:xfrm>
              <a:off x="4081773" y="3355558"/>
              <a:ext cx="1305445" cy="1264995"/>
              <a:chOff x="4081773" y="3346714"/>
              <a:chExt cx="1305445" cy="1264995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60B5F6D-3E98-4D08-883B-D49ABBC426E2}"/>
                  </a:ext>
                </a:extLst>
              </p:cNvPr>
              <p:cNvSpPr txBox="1"/>
              <p:nvPr/>
            </p:nvSpPr>
            <p:spPr>
              <a:xfrm>
                <a:off x="4081773" y="3346714"/>
                <a:ext cx="1305445" cy="606320"/>
              </a:xfrm>
              <a:prstGeom prst="rect">
                <a:avLst/>
              </a:prstGeom>
              <a:noFill/>
              <a:ln w="3175">
                <a:solidFill>
                  <a:sysClr val="windowText" lastClr="000000"/>
                </a:solidFill>
              </a:ln>
            </p:spPr>
            <p:txBody>
              <a:bodyPr wrap="square" lIns="45720" tIns="18288" rIns="0" bIns="18288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Learning Module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Occupant Preferences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Occupancy Schedule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Occupant Behavior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09CE006-F9BB-438F-8344-8FD4D4AE8A3C}"/>
                  </a:ext>
                </a:extLst>
              </p:cNvPr>
              <p:cNvSpPr txBox="1"/>
              <p:nvPr/>
            </p:nvSpPr>
            <p:spPr>
              <a:xfrm>
                <a:off x="4081773" y="4005389"/>
                <a:ext cx="1305445" cy="606320"/>
              </a:xfrm>
              <a:prstGeom prst="rect">
                <a:avLst/>
              </a:prstGeom>
              <a:noFill/>
              <a:ln w="3175">
                <a:solidFill>
                  <a:sysClr val="windowText" lastClr="000000"/>
                </a:solidFill>
              </a:ln>
            </p:spPr>
            <p:txBody>
              <a:bodyPr wrap="square" lIns="45720" tIns="18288" rIns="0" bIns="18288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Control Module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Stochastic Opt. Control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Multi-Agent Architecture</a:t>
                </a:r>
              </a:p>
              <a:p>
                <a:pPr marL="82550" marR="0" lvl="0" indent="-666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 Distributed Optimization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E1E71B9-E99D-46A0-A095-9868D28991CF}"/>
                </a:ext>
              </a:extLst>
            </p:cNvPr>
            <p:cNvSpPr txBox="1"/>
            <p:nvPr/>
          </p:nvSpPr>
          <p:spPr>
            <a:xfrm>
              <a:off x="5422869" y="3400202"/>
              <a:ext cx="1121348" cy="1175706"/>
            </a:xfrm>
            <a:prstGeom prst="rect">
              <a:avLst/>
            </a:prstGeom>
            <a:noFill/>
            <a:ln w="3175">
              <a:solidFill>
                <a:sysClr val="windowText" lastClr="000000"/>
              </a:solidFill>
            </a:ln>
          </p:spPr>
          <p:txBody>
            <a:bodyPr wrap="square" lIns="45720" tIns="18288" rIns="91440" bIns="18288" rtlCol="0">
              <a:spAutoFit/>
            </a:bodyPr>
            <a:lstStyle>
              <a:defPPr>
                <a:defRPr lang="ko-KR"/>
              </a:defPPr>
              <a:lvl1pPr marR="0" lvl="0" indent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150"/>
                </a:spcAft>
                <a:buClrTx/>
                <a:buSzTx/>
                <a:buFontTx/>
                <a:buNone/>
                <a:tabLst/>
                <a:defRPr kumimoji="0" sz="95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defRPr>
              </a:lvl1pPr>
            </a:lstStyle>
            <a:p>
              <a:r>
                <a:rPr lang="en-US" sz="800" dirty="0"/>
                <a:t>Data Handling</a:t>
              </a:r>
            </a:p>
            <a:p>
              <a:pPr marL="82550" indent="-66675"/>
              <a:r>
                <a:rPr lang="en-US" sz="800" dirty="0"/>
                <a:t>- </a:t>
              </a:r>
              <a:r>
                <a:rPr lang="en-US" sz="800" b="0" dirty="0"/>
                <a:t>Weather</a:t>
              </a:r>
            </a:p>
            <a:p>
              <a:pPr marL="82550" indent="-66675"/>
              <a:r>
                <a:rPr lang="en-US" sz="800" b="0" dirty="0"/>
                <a:t>- Indoor Conditions</a:t>
              </a:r>
            </a:p>
            <a:p>
              <a:pPr marL="82550" indent="-66675"/>
              <a:r>
                <a:rPr lang="en-US" sz="800" b="0" dirty="0"/>
                <a:t>- Occupancy</a:t>
              </a:r>
            </a:p>
            <a:p>
              <a:pPr marL="82550" indent="-66675"/>
              <a:r>
                <a:rPr lang="en-US" sz="800" b="0" dirty="0"/>
                <a:t>- Occupant Feedback</a:t>
              </a:r>
            </a:p>
            <a:p>
              <a:pPr marL="82550" indent="-66675"/>
              <a:r>
                <a:rPr lang="en-US" sz="800" b="0" dirty="0"/>
                <a:t>- System Status</a:t>
              </a:r>
            </a:p>
            <a:p>
              <a:pPr marL="82550" indent="-66675"/>
              <a:r>
                <a:rPr lang="en-US" sz="800" b="0" dirty="0"/>
                <a:t>- Utility Price</a:t>
              </a:r>
            </a:p>
          </p:txBody>
        </p:sp>
        <p:cxnSp>
          <p:nvCxnSpPr>
            <p:cNvPr id="97" name="Elbow Connector 137">
              <a:extLst>
                <a:ext uri="{FF2B5EF4-FFF2-40B4-BE49-F238E27FC236}">
                  <a16:creationId xmlns:a16="http://schemas.microsoft.com/office/drawing/2014/main" id="{E77A0A21-3D40-483C-90F1-36C669383763}"/>
                </a:ext>
              </a:extLst>
            </p:cNvPr>
            <p:cNvCxnSpPr>
              <a:cxnSpLocks/>
              <a:stCxn id="79" idx="6"/>
              <a:endCxn id="77" idx="6"/>
            </p:cNvCxnSpPr>
            <p:nvPr/>
          </p:nvCxnSpPr>
          <p:spPr>
            <a:xfrm flipV="1">
              <a:off x="3803612" y="5141816"/>
              <a:ext cx="1526541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1762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2A1F-DB99-47DA-A0CC-3CFEC3BA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vs. </a:t>
            </a:r>
            <a:r>
              <a:rPr lang="en-US" dirty="0" err="1"/>
              <a:t>EnergyPlus</a:t>
            </a:r>
            <a:r>
              <a:rPr lang="en-US" dirty="0"/>
              <a:t> Results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A5452-FD82-4337-90DF-E415AEC72956}"/>
              </a:ext>
            </a:extLst>
          </p:cNvPr>
          <p:cNvGrpSpPr/>
          <p:nvPr/>
        </p:nvGrpSpPr>
        <p:grpSpPr>
          <a:xfrm>
            <a:off x="994492" y="1766415"/>
            <a:ext cx="7180417" cy="2199432"/>
            <a:chOff x="144660" y="1726510"/>
            <a:chExt cx="8266918" cy="25322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AE11BD-9E62-48DF-B79E-BF2E9933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5739" y="1726510"/>
              <a:ext cx="3695839" cy="25322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61347E-CF58-4C76-9639-D12474A2E363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660" y="1726510"/>
              <a:ext cx="4013358" cy="2532238"/>
            </a:xfrm>
            <a:prstGeom prst="rect">
              <a:avLst/>
            </a:prstGeom>
            <a:no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B76F17-0D9F-435F-9030-B3A3CA5B7F7E}"/>
              </a:ext>
            </a:extLst>
          </p:cNvPr>
          <p:cNvSpPr txBox="1"/>
          <p:nvPr/>
        </p:nvSpPr>
        <p:spPr>
          <a:xfrm>
            <a:off x="548640" y="4134747"/>
            <a:ext cx="848106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 datasets from the FRP for empirical validation of simulation tools, which has limited input uncertainty compared to real buildings.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modeling Input document + operational data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Demonstrate with a detailed </a:t>
            </a:r>
            <a:r>
              <a:rPr lang="en-US" dirty="0" err="1"/>
              <a:t>EnergyPlus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00018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33C3-78CD-45D5-85AE-4560475F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689" y="745857"/>
            <a:ext cx="9383378" cy="401648"/>
          </a:xfrm>
        </p:spPr>
        <p:txBody>
          <a:bodyPr/>
          <a:lstStyle/>
          <a:p>
            <a:r>
              <a:rPr lang="en-US" dirty="0"/>
              <a:t>Measurements vs. </a:t>
            </a:r>
            <a:r>
              <a:rPr lang="en-US" dirty="0" err="1"/>
              <a:t>EnergyPlus</a:t>
            </a:r>
            <a:r>
              <a:rPr lang="en-US" dirty="0"/>
              <a:t> Results – Room Temperature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CC543818-CA03-4031-9977-A30F8C216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47"/>
          <a:stretch/>
        </p:blipFill>
        <p:spPr bwMode="auto">
          <a:xfrm>
            <a:off x="192533" y="1837952"/>
            <a:ext cx="8998576" cy="251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966430FA-2CDE-4258-9FCD-8135CDA95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62" t="42812" b="42812"/>
          <a:stretch/>
        </p:blipFill>
        <p:spPr bwMode="auto">
          <a:xfrm>
            <a:off x="8075842" y="1319546"/>
            <a:ext cx="1068158" cy="64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F08CA-75EE-41A8-84FC-412D08A7995C}"/>
              </a:ext>
            </a:extLst>
          </p:cNvPr>
          <p:cNvSpPr txBox="1"/>
          <p:nvPr/>
        </p:nvSpPr>
        <p:spPr>
          <a:xfrm>
            <a:off x="3480240" y="1607532"/>
            <a:ext cx="2436224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/>
              <a:t>Room air temperatures [</a:t>
            </a:r>
            <a:r>
              <a:rPr lang="en-US" sz="1350" dirty="0">
                <a:cs typeface="Times New Roman" panose="02020603050405020304" pitchFamily="18" charset="0"/>
              </a:rPr>
              <a:t>°C]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F7B32-6315-4AD1-BFFE-1D3CD96D1545}"/>
              </a:ext>
            </a:extLst>
          </p:cNvPr>
          <p:cNvSpPr txBox="1"/>
          <p:nvPr/>
        </p:nvSpPr>
        <p:spPr>
          <a:xfrm>
            <a:off x="548640" y="4411623"/>
            <a:ext cx="8023860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Temperatures from the </a:t>
            </a:r>
            <a:r>
              <a:rPr lang="en-US" dirty="0" err="1"/>
              <a:t>EnergyPlus</a:t>
            </a:r>
            <a:r>
              <a:rPr lang="en-US" dirty="0"/>
              <a:t> model do not match the corresponding measurements 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Decided to investigate </a:t>
            </a:r>
            <a:r>
              <a:rPr lang="en-US" b="1" dirty="0">
                <a:solidFill>
                  <a:schemeClr val="accent3"/>
                </a:solidFill>
              </a:rPr>
              <a:t>envelope material &amp; construction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24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33C3-78CD-45D5-85AE-4560475F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5" y="1062991"/>
            <a:ext cx="8572500" cy="401648"/>
          </a:xfrm>
        </p:spPr>
        <p:txBody>
          <a:bodyPr/>
          <a:lstStyle/>
          <a:p>
            <a:r>
              <a:rPr lang="en-US" dirty="0"/>
              <a:t>Material Properties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24629B4-89C7-4143-BDBE-69BF0F4B3AEC}"/>
              </a:ext>
            </a:extLst>
          </p:cNvPr>
          <p:cNvGraphicFramePr>
            <a:graphicFrameLocks noGrp="1"/>
          </p:cNvGraphicFramePr>
          <p:nvPr/>
        </p:nvGraphicFramePr>
        <p:xfrm>
          <a:off x="391886" y="1451273"/>
          <a:ext cx="8502942" cy="48539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59675">
                  <a:extLst>
                    <a:ext uri="{9D8B030D-6E8A-4147-A177-3AD203B41FA5}">
                      <a16:colId xmlns:a16="http://schemas.microsoft.com/office/drawing/2014/main" val="2464319006"/>
                    </a:ext>
                  </a:extLst>
                </a:gridCol>
                <a:gridCol w="1988288">
                  <a:extLst>
                    <a:ext uri="{9D8B030D-6E8A-4147-A177-3AD203B41FA5}">
                      <a16:colId xmlns:a16="http://schemas.microsoft.com/office/drawing/2014/main" val="3716230703"/>
                    </a:ext>
                  </a:extLst>
                </a:gridCol>
                <a:gridCol w="527249">
                  <a:extLst>
                    <a:ext uri="{9D8B030D-6E8A-4147-A177-3AD203B41FA5}">
                      <a16:colId xmlns:a16="http://schemas.microsoft.com/office/drawing/2014/main" val="3475185018"/>
                    </a:ext>
                  </a:extLst>
                </a:gridCol>
                <a:gridCol w="546499">
                  <a:extLst>
                    <a:ext uri="{9D8B030D-6E8A-4147-A177-3AD203B41FA5}">
                      <a16:colId xmlns:a16="http://schemas.microsoft.com/office/drawing/2014/main" val="567813234"/>
                    </a:ext>
                  </a:extLst>
                </a:gridCol>
                <a:gridCol w="594200">
                  <a:extLst>
                    <a:ext uri="{9D8B030D-6E8A-4147-A177-3AD203B41FA5}">
                      <a16:colId xmlns:a16="http://schemas.microsoft.com/office/drawing/2014/main" val="3555314969"/>
                    </a:ext>
                  </a:extLst>
                </a:gridCol>
                <a:gridCol w="667013">
                  <a:extLst>
                    <a:ext uri="{9D8B030D-6E8A-4147-A177-3AD203B41FA5}">
                      <a16:colId xmlns:a16="http://schemas.microsoft.com/office/drawing/2014/main" val="589366711"/>
                    </a:ext>
                  </a:extLst>
                </a:gridCol>
                <a:gridCol w="667013">
                  <a:extLst>
                    <a:ext uri="{9D8B030D-6E8A-4147-A177-3AD203B41FA5}">
                      <a16:colId xmlns:a16="http://schemas.microsoft.com/office/drawing/2014/main" val="2475100982"/>
                    </a:ext>
                  </a:extLst>
                </a:gridCol>
                <a:gridCol w="677893">
                  <a:extLst>
                    <a:ext uri="{9D8B030D-6E8A-4147-A177-3AD203B41FA5}">
                      <a16:colId xmlns:a16="http://schemas.microsoft.com/office/drawing/2014/main" val="1546251827"/>
                    </a:ext>
                  </a:extLst>
                </a:gridCol>
                <a:gridCol w="677893">
                  <a:extLst>
                    <a:ext uri="{9D8B030D-6E8A-4147-A177-3AD203B41FA5}">
                      <a16:colId xmlns:a16="http://schemas.microsoft.com/office/drawing/2014/main" val="984079753"/>
                    </a:ext>
                  </a:extLst>
                </a:gridCol>
                <a:gridCol w="527249">
                  <a:extLst>
                    <a:ext uri="{9D8B030D-6E8A-4147-A177-3AD203B41FA5}">
                      <a16:colId xmlns:a16="http://schemas.microsoft.com/office/drawing/2014/main" val="2826710601"/>
                    </a:ext>
                  </a:extLst>
                </a:gridCol>
                <a:gridCol w="527249">
                  <a:extLst>
                    <a:ext uri="{9D8B030D-6E8A-4147-A177-3AD203B41FA5}">
                      <a16:colId xmlns:a16="http://schemas.microsoft.com/office/drawing/2014/main" val="4125283554"/>
                    </a:ext>
                  </a:extLst>
                </a:gridCol>
                <a:gridCol w="442721">
                  <a:extLst>
                    <a:ext uri="{9D8B030D-6E8A-4147-A177-3AD203B41FA5}">
                      <a16:colId xmlns:a16="http://schemas.microsoft.com/office/drawing/2014/main" val="246414269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Layers: exterior to Interior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Thickness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Conductivity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Density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Specific Heat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Thermal Resistance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01930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m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inch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W/m-K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BTU.in/hr.ft</a:t>
                      </a:r>
                      <a:r>
                        <a:rPr lang="en-US" sz="800" baseline="30000">
                          <a:effectLst/>
                        </a:rPr>
                        <a:t>2</a:t>
                      </a:r>
                      <a:r>
                        <a:rPr lang="en-US" sz="800">
                          <a:effectLst/>
                        </a:rPr>
                        <a:t>.F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kg/m3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lbs/ft</a:t>
                      </a:r>
                      <a:r>
                        <a:rPr lang="en-US" sz="800" baseline="30000">
                          <a:effectLst/>
                        </a:rPr>
                        <a:t>3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J/kg-K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BTU/lb∙°F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m</a:t>
                      </a:r>
                      <a:r>
                        <a:rPr lang="en-US" sz="800" baseline="30000">
                          <a:effectLst/>
                        </a:rPr>
                        <a:t>2</a:t>
                      </a:r>
                      <a:r>
                        <a:rPr lang="en-US" sz="800">
                          <a:effectLst/>
                        </a:rPr>
                        <a:t>-K/W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ft</a:t>
                      </a:r>
                      <a:r>
                        <a:rPr lang="en-US" sz="800" baseline="300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·h·°F/Btu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37245"/>
                  </a:ext>
                </a:extLst>
              </a:tr>
              <a:tr h="18288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Exterior wall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Face brick (</a:t>
                      </a:r>
                      <a:r>
                        <a:rPr lang="en-US" sz="800" dirty="0" err="1">
                          <a:effectLst/>
                        </a:rPr>
                        <a:t>EnergyPlus</a:t>
                      </a:r>
                      <a:r>
                        <a:rPr lang="en-US" sz="800" dirty="0">
                          <a:effectLst/>
                        </a:rPr>
                        <a:t> Library)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4.00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0.89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6.17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1920.00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119.86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790.00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456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Air Space (ASHRAE 90.1)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0.90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83045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Concrete Block Grout Filled only for 30% of the wall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7.87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1.13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7.84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1218.00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76.04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920.00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8095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Gypsum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0.62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1.11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784.90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49.00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1090.00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64289"/>
                  </a:ext>
                </a:extLst>
              </a:tr>
              <a:tr h="2989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Batt insulation (w. metal stud) - ASHRAE 90.1-2007 Effective </a:t>
                      </a:r>
                      <a:r>
                        <a:rPr lang="en-US" sz="800" dirty="0" err="1">
                          <a:effectLst/>
                        </a:rPr>
                        <a:t>R_value</a:t>
                      </a:r>
                      <a:r>
                        <a:rPr lang="en-US" sz="800" dirty="0">
                          <a:effectLst/>
                        </a:rPr>
                        <a:t> at 16 in </a:t>
                      </a:r>
                      <a:r>
                        <a:rPr lang="en-US" sz="800" dirty="0" err="1">
                          <a:effectLst/>
                        </a:rPr>
                        <a:t>o.c.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3.50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0.64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4044.80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252.80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712.66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0.17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3425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Gypsum 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0.62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1.11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784.90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49.00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1090.00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63621"/>
                  </a:ext>
                </a:extLst>
              </a:tr>
              <a:tr h="18288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Exterior wall for 104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Face brick (</a:t>
                      </a:r>
                      <a:r>
                        <a:rPr lang="en-US" sz="800" dirty="0" err="1">
                          <a:effectLst/>
                        </a:rPr>
                        <a:t>EnergyPlus</a:t>
                      </a:r>
                      <a:r>
                        <a:rPr lang="en-US" sz="800" dirty="0">
                          <a:effectLst/>
                        </a:rPr>
                        <a:t> Library)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4.00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0.89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6.17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1920.00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119.86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790.00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36416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Air Space (ASHRAE 90.1)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0.90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878495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Concrete Block Grout Filled only for 30% of the wall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7.87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1.13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7.84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1218.00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76.04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920.00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2955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Polyurethane (C.C. Spray Foam)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0.05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2.00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0.17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32.00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2.00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920.00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65874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Blown in cellulose with steel stud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3.50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0.64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4044.80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252.80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712.66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0.17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32160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Gypsum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0.62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1.11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784.90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49.00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1090.00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217607"/>
                  </a:ext>
                </a:extLst>
              </a:tr>
              <a:tr h="182880">
                <a:tc rowSpan="7"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Exterior wall for 204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Face brick (</a:t>
                      </a:r>
                      <a:r>
                        <a:rPr lang="en-US" sz="800" dirty="0" err="1">
                          <a:effectLst/>
                        </a:rPr>
                        <a:t>EnergyPlus</a:t>
                      </a:r>
                      <a:r>
                        <a:rPr lang="en-US" sz="800" dirty="0">
                          <a:effectLst/>
                        </a:rPr>
                        <a:t> Library)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4.00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0.89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1920.00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119.86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790.00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1.89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79591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Air Space (ASHRAE 90.1)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0.90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3407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Concrete Block Grout Filled only for 30% of the wall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7.87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1.13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7.84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1218.00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920.00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8704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Gypsum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0.62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1.11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784.90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49.00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830.00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856714"/>
                  </a:ext>
                </a:extLst>
              </a:tr>
              <a:tr h="2989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Batt insulation (w. metal stud) - ASHRAE 90.1-2007 Effective </a:t>
                      </a:r>
                      <a:r>
                        <a:rPr lang="en-US" sz="800" dirty="0" err="1">
                          <a:effectLst/>
                        </a:rPr>
                        <a:t>R_value</a:t>
                      </a:r>
                      <a:r>
                        <a:rPr lang="en-US" sz="800" dirty="0">
                          <a:effectLst/>
                        </a:rPr>
                        <a:t> at 16 in </a:t>
                      </a:r>
                      <a:r>
                        <a:rPr lang="en-US" sz="800" dirty="0" err="1">
                          <a:effectLst/>
                        </a:rPr>
                        <a:t>o.c.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3.50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0.09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0.64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4044.80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252.80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712.66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0.17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8675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 err="1">
                          <a:effectLst/>
                        </a:rPr>
                        <a:t>Polyiso</a:t>
                      </a:r>
                      <a:r>
                        <a:rPr lang="en-US" sz="800" dirty="0">
                          <a:effectLst/>
                        </a:rPr>
                        <a:t> rigid Foam Board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0.05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2.00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0.03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0.18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32.00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2.00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920.00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effectLst/>
                        </a:rPr>
                        <a:t>0.22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99300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Gypsum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0.02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0.62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0.16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1.11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784.90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49.00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830.00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800" dirty="0">
                          <a:effectLst/>
                        </a:rPr>
                        <a:t>0.20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2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831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0854-80F8-4030-A4D9-7AF69933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in the Walls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D57299-853E-43B7-81FF-E69AF74BE235}"/>
              </a:ext>
            </a:extLst>
          </p:cNvPr>
          <p:cNvGrpSpPr/>
          <p:nvPr/>
        </p:nvGrpSpPr>
        <p:grpSpPr>
          <a:xfrm>
            <a:off x="2654105" y="1849593"/>
            <a:ext cx="3905981" cy="3419639"/>
            <a:chOff x="4444894" y="1597152"/>
            <a:chExt cx="3780897" cy="33101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1A7A71-8717-4744-90B6-1D7E6100FFDA}"/>
                </a:ext>
              </a:extLst>
            </p:cNvPr>
            <p:cNvSpPr/>
            <p:nvPr/>
          </p:nvSpPr>
          <p:spPr>
            <a:xfrm rot="16200000">
              <a:off x="3358339" y="2848928"/>
              <a:ext cx="3307080" cy="8096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F72F33-CFBB-4077-97DB-258AFC831CF8}"/>
                </a:ext>
              </a:extLst>
            </p:cNvPr>
            <p:cNvSpPr/>
            <p:nvPr/>
          </p:nvSpPr>
          <p:spPr>
            <a:xfrm rot="5400000">
              <a:off x="4892817" y="4383406"/>
              <a:ext cx="238125" cy="809625"/>
            </a:xfrm>
            <a:custGeom>
              <a:avLst/>
              <a:gdLst>
                <a:gd name="connsiteX0" fmla="*/ 0 w 238125"/>
                <a:gd name="connsiteY0" fmla="*/ 0 h 809625"/>
                <a:gd name="connsiteX1" fmla="*/ 238125 w 238125"/>
                <a:gd name="connsiteY1" fmla="*/ 0 h 809625"/>
                <a:gd name="connsiteX2" fmla="*/ 238125 w 238125"/>
                <a:gd name="connsiteY2" fmla="*/ 809625 h 809625"/>
                <a:gd name="connsiteX3" fmla="*/ 0 w 238125"/>
                <a:gd name="connsiteY3" fmla="*/ 809625 h 809625"/>
                <a:gd name="connsiteX4" fmla="*/ 0 w 238125"/>
                <a:gd name="connsiteY4" fmla="*/ 663574 h 809625"/>
                <a:gd name="connsiteX5" fmla="*/ 76199 w 238125"/>
                <a:gd name="connsiteY5" fmla="*/ 663574 h 809625"/>
                <a:gd name="connsiteX6" fmla="*/ 76199 w 238125"/>
                <a:gd name="connsiteY6" fmla="*/ 723899 h 809625"/>
                <a:gd name="connsiteX7" fmla="*/ 161927 w 238125"/>
                <a:gd name="connsiteY7" fmla="*/ 723899 h 809625"/>
                <a:gd name="connsiteX8" fmla="*/ 161927 w 238125"/>
                <a:gd name="connsiteY8" fmla="*/ 85725 h 809625"/>
                <a:gd name="connsiteX9" fmla="*/ 76199 w 238125"/>
                <a:gd name="connsiteY9" fmla="*/ 85725 h 809625"/>
                <a:gd name="connsiteX10" fmla="*/ 76199 w 238125"/>
                <a:gd name="connsiteY10" fmla="*/ 146050 h 809625"/>
                <a:gd name="connsiteX11" fmla="*/ 0 w 238125"/>
                <a:gd name="connsiteY11" fmla="*/ 146050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809625">
                  <a:moveTo>
                    <a:pt x="0" y="0"/>
                  </a:moveTo>
                  <a:lnTo>
                    <a:pt x="238125" y="0"/>
                  </a:lnTo>
                  <a:lnTo>
                    <a:pt x="238125" y="809625"/>
                  </a:lnTo>
                  <a:lnTo>
                    <a:pt x="0" y="809625"/>
                  </a:lnTo>
                  <a:lnTo>
                    <a:pt x="0" y="663574"/>
                  </a:lnTo>
                  <a:lnTo>
                    <a:pt x="76199" y="663574"/>
                  </a:lnTo>
                  <a:lnTo>
                    <a:pt x="76199" y="723899"/>
                  </a:lnTo>
                  <a:lnTo>
                    <a:pt x="161927" y="723899"/>
                  </a:lnTo>
                  <a:lnTo>
                    <a:pt x="161927" y="85725"/>
                  </a:lnTo>
                  <a:lnTo>
                    <a:pt x="76199" y="85725"/>
                  </a:lnTo>
                  <a:lnTo>
                    <a:pt x="76199" y="146050"/>
                  </a:lnTo>
                  <a:lnTo>
                    <a:pt x="0" y="1460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69ADB36-8DD7-42F4-9427-2CBC816AA0E8}"/>
                </a:ext>
              </a:extLst>
            </p:cNvPr>
            <p:cNvSpPr/>
            <p:nvPr/>
          </p:nvSpPr>
          <p:spPr>
            <a:xfrm rot="16200000">
              <a:off x="4892817" y="1314451"/>
              <a:ext cx="238125" cy="809625"/>
            </a:xfrm>
            <a:custGeom>
              <a:avLst/>
              <a:gdLst>
                <a:gd name="connsiteX0" fmla="*/ 0 w 238125"/>
                <a:gd name="connsiteY0" fmla="*/ 0 h 809625"/>
                <a:gd name="connsiteX1" fmla="*/ 238125 w 238125"/>
                <a:gd name="connsiteY1" fmla="*/ 0 h 809625"/>
                <a:gd name="connsiteX2" fmla="*/ 238125 w 238125"/>
                <a:gd name="connsiteY2" fmla="*/ 809625 h 809625"/>
                <a:gd name="connsiteX3" fmla="*/ 0 w 238125"/>
                <a:gd name="connsiteY3" fmla="*/ 809625 h 809625"/>
                <a:gd name="connsiteX4" fmla="*/ 0 w 238125"/>
                <a:gd name="connsiteY4" fmla="*/ 663574 h 809625"/>
                <a:gd name="connsiteX5" fmla="*/ 76199 w 238125"/>
                <a:gd name="connsiteY5" fmla="*/ 663574 h 809625"/>
                <a:gd name="connsiteX6" fmla="*/ 76199 w 238125"/>
                <a:gd name="connsiteY6" fmla="*/ 723899 h 809625"/>
                <a:gd name="connsiteX7" fmla="*/ 161927 w 238125"/>
                <a:gd name="connsiteY7" fmla="*/ 723899 h 809625"/>
                <a:gd name="connsiteX8" fmla="*/ 161927 w 238125"/>
                <a:gd name="connsiteY8" fmla="*/ 85725 h 809625"/>
                <a:gd name="connsiteX9" fmla="*/ 76199 w 238125"/>
                <a:gd name="connsiteY9" fmla="*/ 85725 h 809625"/>
                <a:gd name="connsiteX10" fmla="*/ 76199 w 238125"/>
                <a:gd name="connsiteY10" fmla="*/ 146050 h 809625"/>
                <a:gd name="connsiteX11" fmla="*/ 0 w 238125"/>
                <a:gd name="connsiteY11" fmla="*/ 146050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809625">
                  <a:moveTo>
                    <a:pt x="0" y="0"/>
                  </a:moveTo>
                  <a:lnTo>
                    <a:pt x="238125" y="0"/>
                  </a:lnTo>
                  <a:lnTo>
                    <a:pt x="238125" y="809625"/>
                  </a:lnTo>
                  <a:lnTo>
                    <a:pt x="0" y="809625"/>
                  </a:lnTo>
                  <a:lnTo>
                    <a:pt x="0" y="663574"/>
                  </a:lnTo>
                  <a:lnTo>
                    <a:pt x="76199" y="663574"/>
                  </a:lnTo>
                  <a:lnTo>
                    <a:pt x="76199" y="723899"/>
                  </a:lnTo>
                  <a:lnTo>
                    <a:pt x="161927" y="723899"/>
                  </a:lnTo>
                  <a:lnTo>
                    <a:pt x="161927" y="85725"/>
                  </a:lnTo>
                  <a:lnTo>
                    <a:pt x="76199" y="85725"/>
                  </a:lnTo>
                  <a:lnTo>
                    <a:pt x="76199" y="146050"/>
                  </a:lnTo>
                  <a:lnTo>
                    <a:pt x="0" y="1460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272753-5D61-4C98-9178-E7260149F4BD}"/>
                </a:ext>
              </a:extLst>
            </p:cNvPr>
            <p:cNvSpPr/>
            <p:nvPr/>
          </p:nvSpPr>
          <p:spPr>
            <a:xfrm rot="16200000">
              <a:off x="5532853" y="3261360"/>
              <a:ext cx="1645920" cy="1645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DDA868-98F3-478B-ABDB-060FC3999828}"/>
                </a:ext>
              </a:extLst>
            </p:cNvPr>
            <p:cNvSpPr/>
            <p:nvPr/>
          </p:nvSpPr>
          <p:spPr>
            <a:xfrm rot="16200000">
              <a:off x="5532853" y="1600200"/>
              <a:ext cx="1645920" cy="1645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49ADA3-8A78-46B3-A300-00047B1F2714}"/>
                </a:ext>
              </a:extLst>
            </p:cNvPr>
            <p:cNvSpPr/>
            <p:nvPr/>
          </p:nvSpPr>
          <p:spPr>
            <a:xfrm rot="16200000">
              <a:off x="6150278" y="2878791"/>
              <a:ext cx="3310128" cy="7468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518912-7E4A-4137-8DFA-F40E742D43A9}"/>
                </a:ext>
              </a:extLst>
            </p:cNvPr>
            <p:cNvSpPr/>
            <p:nvPr/>
          </p:nvSpPr>
          <p:spPr>
            <a:xfrm rot="16200000">
              <a:off x="5715733" y="3444240"/>
              <a:ext cx="1280160" cy="12801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0A8D37-D476-4844-B992-D28EA6EF3545}"/>
                </a:ext>
              </a:extLst>
            </p:cNvPr>
            <p:cNvSpPr/>
            <p:nvPr/>
          </p:nvSpPr>
          <p:spPr>
            <a:xfrm rot="16200000">
              <a:off x="5715733" y="1783080"/>
              <a:ext cx="1280160" cy="12801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137CA6-0269-4268-808E-C71A032D3375}"/>
                </a:ext>
              </a:extLst>
            </p:cNvPr>
            <p:cNvSpPr/>
            <p:nvPr/>
          </p:nvSpPr>
          <p:spPr>
            <a:xfrm rot="16200000">
              <a:off x="3821232" y="3195660"/>
              <a:ext cx="3307080" cy="1161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9E0604-7AE2-4C07-BFE8-B7B2A618342A}"/>
                </a:ext>
              </a:extLst>
            </p:cNvPr>
            <p:cNvSpPr/>
            <p:nvPr/>
          </p:nvSpPr>
          <p:spPr>
            <a:xfrm rot="16200000">
              <a:off x="2895446" y="3195660"/>
              <a:ext cx="3307080" cy="1161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521E1-7D4B-4EEE-98BD-BFFEECD898B0}"/>
                </a:ext>
              </a:extLst>
            </p:cNvPr>
            <p:cNvSpPr/>
            <p:nvPr/>
          </p:nvSpPr>
          <p:spPr>
            <a:xfrm rot="16200000">
              <a:off x="4368694" y="3234691"/>
              <a:ext cx="198120" cy="4572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071C19-2155-43CF-9BE6-5D40D1F2E2C6}"/>
                </a:ext>
              </a:extLst>
            </p:cNvPr>
            <p:cNvSpPr/>
            <p:nvPr/>
          </p:nvSpPr>
          <p:spPr>
            <a:xfrm rot="16200000">
              <a:off x="5439120" y="3234690"/>
              <a:ext cx="198120" cy="4572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prstDash val="sysDash"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005FF4-F62E-4757-8054-A4F3DAAD957D}"/>
                </a:ext>
              </a:extLst>
            </p:cNvPr>
            <p:cNvSpPr/>
            <p:nvPr/>
          </p:nvSpPr>
          <p:spPr>
            <a:xfrm rot="16200000">
              <a:off x="7079713" y="3230880"/>
              <a:ext cx="198120" cy="4572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C02C7E-A678-4656-B5F2-AA0AE07E8DE2}"/>
                </a:ext>
              </a:extLst>
            </p:cNvPr>
            <p:cNvSpPr/>
            <p:nvPr/>
          </p:nvSpPr>
          <p:spPr>
            <a:xfrm rot="16200000">
              <a:off x="8103871" y="3238500"/>
              <a:ext cx="198120" cy="4572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01469F-72BB-4070-A084-BA76F02814A4}"/>
                </a:ext>
              </a:extLst>
            </p:cNvPr>
            <p:cNvSpPr/>
            <p:nvPr/>
          </p:nvSpPr>
          <p:spPr>
            <a:xfrm rot="16200000">
              <a:off x="4507012" y="3236120"/>
              <a:ext cx="198120" cy="45720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2CF010D-CA86-4180-84B3-A5C953AE4483}"/>
              </a:ext>
            </a:extLst>
          </p:cNvPr>
          <p:cNvSpPr/>
          <p:nvPr/>
        </p:nvSpPr>
        <p:spPr>
          <a:xfrm>
            <a:off x="534313" y="1954089"/>
            <a:ext cx="204674" cy="47233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D607EC-C7B7-4F60-A6B9-722E23EFC277}"/>
              </a:ext>
            </a:extLst>
          </p:cNvPr>
          <p:cNvSpPr txBox="1"/>
          <p:nvPr/>
        </p:nvSpPr>
        <p:spPr>
          <a:xfrm>
            <a:off x="862148" y="1849593"/>
            <a:ext cx="1299755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350" dirty="0"/>
              <a:t>Temperature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814CD9-DA75-44C7-B671-640CB662287E}"/>
              </a:ext>
            </a:extLst>
          </p:cNvPr>
          <p:cNvSpPr txBox="1"/>
          <p:nvPr/>
        </p:nvSpPr>
        <p:spPr>
          <a:xfrm>
            <a:off x="862148" y="2197595"/>
            <a:ext cx="1299755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350" dirty="0"/>
              <a:t>Heat flux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58FD9B-3D8B-48C2-934D-A72CCA45A8B6}"/>
              </a:ext>
            </a:extLst>
          </p:cNvPr>
          <p:cNvSpPr/>
          <p:nvPr/>
        </p:nvSpPr>
        <p:spPr>
          <a:xfrm>
            <a:off x="534313" y="2302091"/>
            <a:ext cx="204674" cy="47233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E42A40-AA70-4668-8736-13561DCF054B}"/>
              </a:ext>
            </a:extLst>
          </p:cNvPr>
          <p:cNvSpPr txBox="1"/>
          <p:nvPr/>
        </p:nvSpPr>
        <p:spPr>
          <a:xfrm>
            <a:off x="742787" y="3382117"/>
            <a:ext cx="1126243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100" b="1" dirty="0"/>
              <a:t>Interior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B30C56-535B-4A8D-AECF-CF80DE16B289}"/>
              </a:ext>
            </a:extLst>
          </p:cNvPr>
          <p:cNvSpPr txBox="1"/>
          <p:nvPr/>
        </p:nvSpPr>
        <p:spPr>
          <a:xfrm>
            <a:off x="7347156" y="3382117"/>
            <a:ext cx="1246244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100" b="1" dirty="0"/>
              <a:t>Exterior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4C801-FF5F-4C60-92B1-90184464AECB}"/>
              </a:ext>
            </a:extLst>
          </p:cNvPr>
          <p:cNvSpPr txBox="1"/>
          <p:nvPr/>
        </p:nvSpPr>
        <p:spPr>
          <a:xfrm>
            <a:off x="1685652" y="5538787"/>
            <a:ext cx="952501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/>
              <a:t>Gypsum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D34FFB-A1C9-4B8D-B8AD-07B5633438AA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2161903" y="5144754"/>
            <a:ext cx="596253" cy="39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D04E08-7E4B-4981-98B1-B5BEE163680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2161903" y="5146230"/>
            <a:ext cx="1556152" cy="39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52FA504-A236-4D86-8689-CDC24D464283}"/>
              </a:ext>
            </a:extLst>
          </p:cNvPr>
          <p:cNvSpPr txBox="1"/>
          <p:nvPr/>
        </p:nvSpPr>
        <p:spPr>
          <a:xfrm>
            <a:off x="2758156" y="5538787"/>
            <a:ext cx="952501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/>
              <a:t>Batt Ins.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A65AF6-E74F-45A2-80DC-AAD8D95ED3E9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234407" y="4865370"/>
            <a:ext cx="0" cy="6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24D793F-B7A3-4BCB-82D8-4C277AFFCEEF}"/>
              </a:ext>
            </a:extLst>
          </p:cNvPr>
          <p:cNvSpPr txBox="1"/>
          <p:nvPr/>
        </p:nvSpPr>
        <p:spPr>
          <a:xfrm>
            <a:off x="4095750" y="5538786"/>
            <a:ext cx="952501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/>
              <a:t>Concrete block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B5B332-10F8-4632-9244-79CCDA921E71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4572000" y="4895208"/>
            <a:ext cx="1" cy="64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7C0001-4CEA-45EC-82EE-07DB418037AE}"/>
              </a:ext>
            </a:extLst>
          </p:cNvPr>
          <p:cNvSpPr txBox="1"/>
          <p:nvPr/>
        </p:nvSpPr>
        <p:spPr>
          <a:xfrm>
            <a:off x="5122182" y="5538787"/>
            <a:ext cx="952501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/>
              <a:t>Air gap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FCCE81D-B715-49D6-80F3-E4BE92C59A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5598432" y="4895208"/>
            <a:ext cx="1" cy="64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12C113-450D-4C24-8FAC-0D653DCCAA02}"/>
              </a:ext>
            </a:extLst>
          </p:cNvPr>
          <p:cNvSpPr txBox="1"/>
          <p:nvPr/>
        </p:nvSpPr>
        <p:spPr>
          <a:xfrm>
            <a:off x="6100107" y="5538787"/>
            <a:ext cx="952501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/>
              <a:t>Brick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D8110E-40A0-4DE3-B6C4-BC589F83B4A1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6100108" y="5139370"/>
            <a:ext cx="476250" cy="399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850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DCFD-C886-47E5-95A5-5C249A7C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5" y="1062990"/>
            <a:ext cx="8411526" cy="734047"/>
          </a:xfrm>
        </p:spPr>
        <p:txBody>
          <a:bodyPr/>
          <a:lstStyle/>
          <a:p>
            <a:r>
              <a:rPr lang="en-US" dirty="0"/>
              <a:t>Wall Material Property Estimation 1-D Finite Difference heat conduction model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2876141-B096-4248-8338-86CBE51BBBEF}"/>
              </a:ext>
            </a:extLst>
          </p:cNvPr>
          <p:cNvGrpSpPr/>
          <p:nvPr/>
        </p:nvGrpSpPr>
        <p:grpSpPr>
          <a:xfrm>
            <a:off x="677586" y="2214350"/>
            <a:ext cx="4001900" cy="1757532"/>
            <a:chOff x="1081573" y="1293370"/>
            <a:chExt cx="5979367" cy="26259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063FB7-70EA-4B25-B56D-4F9EFCF790CC}"/>
                </a:ext>
              </a:extLst>
            </p:cNvPr>
            <p:cNvSpPr/>
            <p:nvPr/>
          </p:nvSpPr>
          <p:spPr>
            <a:xfrm>
              <a:off x="1081573" y="1293373"/>
              <a:ext cx="406844" cy="26259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FDD2A8-FC73-4DD4-B5BA-BEB2773DB28A}"/>
                </a:ext>
              </a:extLst>
            </p:cNvPr>
            <p:cNvSpPr/>
            <p:nvPr/>
          </p:nvSpPr>
          <p:spPr>
            <a:xfrm>
              <a:off x="1488415" y="1293373"/>
              <a:ext cx="1356146" cy="26259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91AF53-4B23-435C-9DD5-5B5F2DC6AD36}"/>
                </a:ext>
              </a:extLst>
            </p:cNvPr>
            <p:cNvSpPr/>
            <p:nvPr/>
          </p:nvSpPr>
          <p:spPr>
            <a:xfrm>
              <a:off x="2844561" y="1293371"/>
              <a:ext cx="406844" cy="26259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267E3B-FA41-4C98-A1F9-1AD5D0CC4FED}"/>
                </a:ext>
              </a:extLst>
            </p:cNvPr>
            <p:cNvSpPr/>
            <p:nvPr/>
          </p:nvSpPr>
          <p:spPr>
            <a:xfrm>
              <a:off x="3251403" y="1293370"/>
              <a:ext cx="2046551" cy="26259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BF7905-50FF-4087-A8DD-D9D2186A91CD}"/>
                </a:ext>
              </a:extLst>
            </p:cNvPr>
            <p:cNvSpPr/>
            <p:nvPr/>
          </p:nvSpPr>
          <p:spPr>
            <a:xfrm>
              <a:off x="5704794" y="1293370"/>
              <a:ext cx="1356146" cy="26259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1C6630-55A6-43F5-BB60-66FBE6A1F2A3}"/>
                </a:ext>
              </a:extLst>
            </p:cNvPr>
            <p:cNvSpPr/>
            <p:nvPr/>
          </p:nvSpPr>
          <p:spPr>
            <a:xfrm>
              <a:off x="1953038" y="2594279"/>
              <a:ext cx="24164" cy="24164"/>
            </a:xfrm>
            <a:prstGeom prst="ellipse">
              <a:avLst/>
            </a:prstGeom>
            <a:solidFill>
              <a:schemeClr val="tx1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890C9F-C0D0-41DF-A570-48EF200989CB}"/>
                </a:ext>
              </a:extLst>
            </p:cNvPr>
            <p:cNvSpPr/>
            <p:nvPr/>
          </p:nvSpPr>
          <p:spPr>
            <a:xfrm>
              <a:off x="2154405" y="2594279"/>
              <a:ext cx="24164" cy="24164"/>
            </a:xfrm>
            <a:prstGeom prst="ellipse">
              <a:avLst/>
            </a:prstGeom>
            <a:solidFill>
              <a:schemeClr val="tx1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C79FA9-120B-4602-B243-8958F0D1D180}"/>
                </a:ext>
              </a:extLst>
            </p:cNvPr>
            <p:cNvSpPr/>
            <p:nvPr/>
          </p:nvSpPr>
          <p:spPr>
            <a:xfrm>
              <a:off x="2355772" y="2594279"/>
              <a:ext cx="24164" cy="24164"/>
            </a:xfrm>
            <a:prstGeom prst="ellipse">
              <a:avLst/>
            </a:prstGeom>
            <a:solidFill>
              <a:schemeClr val="tx1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19A321-1CB8-4B18-9CAA-E8AA18353827}"/>
                </a:ext>
              </a:extLst>
            </p:cNvPr>
            <p:cNvSpPr/>
            <p:nvPr/>
          </p:nvSpPr>
          <p:spPr>
            <a:xfrm>
              <a:off x="6169417" y="2594279"/>
              <a:ext cx="24164" cy="24164"/>
            </a:xfrm>
            <a:prstGeom prst="ellipse">
              <a:avLst/>
            </a:prstGeom>
            <a:solidFill>
              <a:schemeClr val="tx1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D79922-5F84-4DF3-8821-6238E2DE5585}"/>
                </a:ext>
              </a:extLst>
            </p:cNvPr>
            <p:cNvSpPr/>
            <p:nvPr/>
          </p:nvSpPr>
          <p:spPr>
            <a:xfrm>
              <a:off x="6370784" y="2594279"/>
              <a:ext cx="24164" cy="24164"/>
            </a:xfrm>
            <a:prstGeom prst="ellipse">
              <a:avLst/>
            </a:prstGeom>
            <a:solidFill>
              <a:schemeClr val="tx1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EC639D-A799-4D51-9B91-BEE1786022A6}"/>
                </a:ext>
              </a:extLst>
            </p:cNvPr>
            <p:cNvSpPr/>
            <p:nvPr/>
          </p:nvSpPr>
          <p:spPr>
            <a:xfrm>
              <a:off x="6572151" y="2594279"/>
              <a:ext cx="24164" cy="24164"/>
            </a:xfrm>
            <a:prstGeom prst="ellipse">
              <a:avLst/>
            </a:prstGeom>
            <a:solidFill>
              <a:schemeClr val="tx1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702DE98-B925-4387-B4D7-B2907DC8891C}"/>
                </a:ext>
              </a:extLst>
            </p:cNvPr>
            <p:cNvGrpSpPr/>
            <p:nvPr/>
          </p:nvGrpSpPr>
          <p:grpSpPr>
            <a:xfrm>
              <a:off x="1152464" y="2559741"/>
              <a:ext cx="265063" cy="93240"/>
              <a:chOff x="3172195" y="3592897"/>
              <a:chExt cx="265063" cy="9324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BB49B07-6331-41AD-9E6A-4A05A53E2AD9}"/>
                  </a:ext>
                </a:extLst>
              </p:cNvPr>
              <p:cNvSpPr/>
              <p:nvPr/>
            </p:nvSpPr>
            <p:spPr>
              <a:xfrm>
                <a:off x="3172195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BB0AFDA-F161-48C6-927E-B6E027180696}"/>
                  </a:ext>
                </a:extLst>
              </p:cNvPr>
              <p:cNvSpPr/>
              <p:nvPr/>
            </p:nvSpPr>
            <p:spPr>
              <a:xfrm>
                <a:off x="3344018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CA9C6-3884-46C0-B805-4B9B5E4C0295}"/>
                </a:ext>
              </a:extLst>
            </p:cNvPr>
            <p:cNvGrpSpPr/>
            <p:nvPr/>
          </p:nvGrpSpPr>
          <p:grpSpPr>
            <a:xfrm>
              <a:off x="1565474" y="2559741"/>
              <a:ext cx="265063" cy="93240"/>
              <a:chOff x="3172195" y="3592897"/>
              <a:chExt cx="265063" cy="9324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0817100-CFC6-4096-A1D4-EB6415DF75C5}"/>
                  </a:ext>
                </a:extLst>
              </p:cNvPr>
              <p:cNvSpPr/>
              <p:nvPr/>
            </p:nvSpPr>
            <p:spPr>
              <a:xfrm>
                <a:off x="3172195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BAC7FEF-6F66-4605-93E7-D5C2E1B670F5}"/>
                  </a:ext>
                </a:extLst>
              </p:cNvPr>
              <p:cNvSpPr/>
              <p:nvPr/>
            </p:nvSpPr>
            <p:spPr>
              <a:xfrm>
                <a:off x="3344018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639CDEF-1485-417B-BA5C-6449FD92D71C}"/>
                </a:ext>
              </a:extLst>
            </p:cNvPr>
            <p:cNvGrpSpPr/>
            <p:nvPr/>
          </p:nvGrpSpPr>
          <p:grpSpPr>
            <a:xfrm>
              <a:off x="2507829" y="2559741"/>
              <a:ext cx="265063" cy="93240"/>
              <a:chOff x="3172195" y="3592897"/>
              <a:chExt cx="265063" cy="9324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E159AB9-4CED-4CE5-AFFD-9B77270F6E6B}"/>
                  </a:ext>
                </a:extLst>
              </p:cNvPr>
              <p:cNvSpPr/>
              <p:nvPr/>
            </p:nvSpPr>
            <p:spPr>
              <a:xfrm>
                <a:off x="3172195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1D567EC-E544-4D3C-8E46-4238CA88967F}"/>
                  </a:ext>
                </a:extLst>
              </p:cNvPr>
              <p:cNvSpPr/>
              <p:nvPr/>
            </p:nvSpPr>
            <p:spPr>
              <a:xfrm>
                <a:off x="3344018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6B10B5D-46CE-4000-95E3-344FBED4A3FB}"/>
                </a:ext>
              </a:extLst>
            </p:cNvPr>
            <p:cNvGrpSpPr/>
            <p:nvPr/>
          </p:nvGrpSpPr>
          <p:grpSpPr>
            <a:xfrm>
              <a:off x="2915450" y="2559741"/>
              <a:ext cx="265063" cy="93240"/>
              <a:chOff x="3172195" y="3592897"/>
              <a:chExt cx="265063" cy="9324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9A122B4-27DA-400E-B578-907768C63972}"/>
                  </a:ext>
                </a:extLst>
              </p:cNvPr>
              <p:cNvSpPr/>
              <p:nvPr/>
            </p:nvSpPr>
            <p:spPr>
              <a:xfrm>
                <a:off x="3172195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7A60787-BAE5-4550-B757-2BAEB4431C36}"/>
                  </a:ext>
                </a:extLst>
              </p:cNvPr>
              <p:cNvSpPr/>
              <p:nvPr/>
            </p:nvSpPr>
            <p:spPr>
              <a:xfrm>
                <a:off x="3344018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E731E5E-044D-43FA-974A-88A99D35FD6D}"/>
                </a:ext>
              </a:extLst>
            </p:cNvPr>
            <p:cNvGrpSpPr/>
            <p:nvPr/>
          </p:nvGrpSpPr>
          <p:grpSpPr>
            <a:xfrm>
              <a:off x="3328460" y="2559741"/>
              <a:ext cx="265063" cy="93240"/>
              <a:chOff x="3172195" y="3592897"/>
              <a:chExt cx="265063" cy="9324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185AB0A-EB1A-455C-9C29-E4B0C8D6C20B}"/>
                  </a:ext>
                </a:extLst>
              </p:cNvPr>
              <p:cNvSpPr/>
              <p:nvPr/>
            </p:nvSpPr>
            <p:spPr>
              <a:xfrm>
                <a:off x="3172195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E2749A7-FA89-4E8D-9716-9454ADEA26CF}"/>
                  </a:ext>
                </a:extLst>
              </p:cNvPr>
              <p:cNvSpPr/>
              <p:nvPr/>
            </p:nvSpPr>
            <p:spPr>
              <a:xfrm>
                <a:off x="3344018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CE3B9FA-35AD-469D-B79F-C16B584A9C8B}"/>
                </a:ext>
              </a:extLst>
            </p:cNvPr>
            <p:cNvGrpSpPr/>
            <p:nvPr/>
          </p:nvGrpSpPr>
          <p:grpSpPr>
            <a:xfrm>
              <a:off x="4952750" y="2559741"/>
              <a:ext cx="265063" cy="93240"/>
              <a:chOff x="3172195" y="3592897"/>
              <a:chExt cx="265063" cy="9324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46091C5-8DE1-4449-9898-8F42532F48B1}"/>
                  </a:ext>
                </a:extLst>
              </p:cNvPr>
              <p:cNvSpPr/>
              <p:nvPr/>
            </p:nvSpPr>
            <p:spPr>
              <a:xfrm>
                <a:off x="3172195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60267E9-A106-484C-BEC9-F5F46C072A00}"/>
                  </a:ext>
                </a:extLst>
              </p:cNvPr>
              <p:cNvSpPr/>
              <p:nvPr/>
            </p:nvSpPr>
            <p:spPr>
              <a:xfrm>
                <a:off x="3344018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DB65CA8-4C8E-4918-A180-3E2251953834}"/>
                </a:ext>
              </a:extLst>
            </p:cNvPr>
            <p:cNvGrpSpPr/>
            <p:nvPr/>
          </p:nvGrpSpPr>
          <p:grpSpPr>
            <a:xfrm>
              <a:off x="5783944" y="2559741"/>
              <a:ext cx="265063" cy="93240"/>
              <a:chOff x="3172195" y="3592897"/>
              <a:chExt cx="265063" cy="9324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B50731F-D649-4870-B889-620B13ABE922}"/>
                  </a:ext>
                </a:extLst>
              </p:cNvPr>
              <p:cNvSpPr/>
              <p:nvPr/>
            </p:nvSpPr>
            <p:spPr>
              <a:xfrm>
                <a:off x="3172195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8DCBF7E-CB87-4906-9128-C6B9E844B8A3}"/>
                  </a:ext>
                </a:extLst>
              </p:cNvPr>
              <p:cNvSpPr/>
              <p:nvPr/>
            </p:nvSpPr>
            <p:spPr>
              <a:xfrm>
                <a:off x="3344018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32FA39-1D4B-4D55-A655-1653F0B8F6FA}"/>
                </a:ext>
              </a:extLst>
            </p:cNvPr>
            <p:cNvGrpSpPr/>
            <p:nvPr/>
          </p:nvGrpSpPr>
          <p:grpSpPr>
            <a:xfrm>
              <a:off x="6723551" y="2559741"/>
              <a:ext cx="265063" cy="93240"/>
              <a:chOff x="3172195" y="3592897"/>
              <a:chExt cx="265063" cy="9324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33DE8A7-0A73-4697-A66F-2B0EB8269619}"/>
                  </a:ext>
                </a:extLst>
              </p:cNvPr>
              <p:cNvSpPr/>
              <p:nvPr/>
            </p:nvSpPr>
            <p:spPr>
              <a:xfrm>
                <a:off x="3172195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A2CB001-9AB7-4253-A740-751A0EC88121}"/>
                  </a:ext>
                </a:extLst>
              </p:cNvPr>
              <p:cNvSpPr/>
              <p:nvPr/>
            </p:nvSpPr>
            <p:spPr>
              <a:xfrm>
                <a:off x="3344018" y="3592897"/>
                <a:ext cx="93240" cy="9324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7FF32E6-D66A-4601-ADBC-5F4ADAC2BA78}"/>
                </a:ext>
              </a:extLst>
            </p:cNvPr>
            <p:cNvGrpSpPr/>
            <p:nvPr/>
          </p:nvGrpSpPr>
          <p:grpSpPr>
            <a:xfrm>
              <a:off x="3805743" y="2594279"/>
              <a:ext cx="937870" cy="24164"/>
              <a:chOff x="5879800" y="3615354"/>
              <a:chExt cx="937870" cy="2416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FED2E4C-BAEC-4C44-91A1-C5BE117F51BF}"/>
                  </a:ext>
                </a:extLst>
              </p:cNvPr>
              <p:cNvSpPr/>
              <p:nvPr/>
            </p:nvSpPr>
            <p:spPr>
              <a:xfrm>
                <a:off x="5879800" y="3615354"/>
                <a:ext cx="24164" cy="24164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7E708B3-24AC-4A8E-94CE-30A8E8DF98E7}"/>
                  </a:ext>
                </a:extLst>
              </p:cNvPr>
              <p:cNvSpPr/>
              <p:nvPr/>
            </p:nvSpPr>
            <p:spPr>
              <a:xfrm>
                <a:off x="6062541" y="3615354"/>
                <a:ext cx="24164" cy="24164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114D055-DECC-456D-8CB4-975385D5FFDB}"/>
                  </a:ext>
                </a:extLst>
              </p:cNvPr>
              <p:cNvSpPr/>
              <p:nvPr/>
            </p:nvSpPr>
            <p:spPr>
              <a:xfrm>
                <a:off x="6245282" y="3615354"/>
                <a:ext cx="24164" cy="24164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487C5F2-769F-41DB-89DF-863FAB9D5B71}"/>
                  </a:ext>
                </a:extLst>
              </p:cNvPr>
              <p:cNvSpPr/>
              <p:nvPr/>
            </p:nvSpPr>
            <p:spPr>
              <a:xfrm>
                <a:off x="6610764" y="3615354"/>
                <a:ext cx="24164" cy="24164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E73105-9CA6-4448-9055-458BB758027A}"/>
                  </a:ext>
                </a:extLst>
              </p:cNvPr>
              <p:cNvSpPr/>
              <p:nvPr/>
            </p:nvSpPr>
            <p:spPr>
              <a:xfrm>
                <a:off x="6793506" y="3615354"/>
                <a:ext cx="24164" cy="24164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84F6416-ABAE-45C7-8011-7BCB3F13E59F}"/>
                  </a:ext>
                </a:extLst>
              </p:cNvPr>
              <p:cNvSpPr/>
              <p:nvPr/>
            </p:nvSpPr>
            <p:spPr>
              <a:xfrm>
                <a:off x="6428023" y="3615354"/>
                <a:ext cx="24164" cy="24164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B98A7B2-B5A6-4C71-BC44-6EF2B5F974A6}"/>
              </a:ext>
            </a:extLst>
          </p:cNvPr>
          <p:cNvSpPr/>
          <p:nvPr/>
        </p:nvSpPr>
        <p:spPr>
          <a:xfrm>
            <a:off x="5280656" y="2071357"/>
            <a:ext cx="3652957" cy="370985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857B9F-58AD-4DC2-A778-D09488B513A7}"/>
                  </a:ext>
                </a:extLst>
              </p:cNvPr>
              <p:cNvSpPr txBox="1"/>
              <p:nvPr/>
            </p:nvSpPr>
            <p:spPr>
              <a:xfrm>
                <a:off x="5424140" y="2555594"/>
                <a:ext cx="2786725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857B9F-58AD-4DC2-A778-D09488B51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140" y="2555594"/>
                <a:ext cx="2786725" cy="354969"/>
              </a:xfrm>
              <a:prstGeom prst="rect">
                <a:avLst/>
              </a:prstGeom>
              <a:blipFill>
                <a:blip r:embed="rId3"/>
                <a:stretch>
                  <a:fillRect l="-875" t="-10345" b="-206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3784FB6-072F-4AC2-AABB-2A84A36EC2D7}"/>
              </a:ext>
            </a:extLst>
          </p:cNvPr>
          <p:cNvSpPr txBox="1"/>
          <p:nvPr/>
        </p:nvSpPr>
        <p:spPr>
          <a:xfrm>
            <a:off x="5480417" y="2169246"/>
            <a:ext cx="3253434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350" dirty="0"/>
              <a:t>Internal node heat diffusion equation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FEBD26D8-826F-4078-9A11-BD7233AAE653}"/>
              </a:ext>
            </a:extLst>
          </p:cNvPr>
          <p:cNvSpPr/>
          <p:nvPr/>
        </p:nvSpPr>
        <p:spPr>
          <a:xfrm>
            <a:off x="5550698" y="3286380"/>
            <a:ext cx="3112871" cy="371643"/>
          </a:xfrm>
          <a:prstGeom prst="downArrow">
            <a:avLst>
              <a:gd name="adj1" fmla="val 57511"/>
              <a:gd name="adj2" fmla="val 50000"/>
            </a:avLst>
          </a:prstGeom>
          <a:solidFill>
            <a:schemeClr val="accent3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4391D7-D0A9-4D1C-8E84-F89547072613}"/>
                  </a:ext>
                </a:extLst>
              </p:cNvPr>
              <p:cNvSpPr txBox="1"/>
              <p:nvPr/>
            </p:nvSpPr>
            <p:spPr>
              <a:xfrm>
                <a:off x="6014695" y="4303875"/>
                <a:ext cx="2057551" cy="1177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5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sz="135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35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135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35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5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sz="135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350" dirty="0"/>
                  <a:t> </a:t>
                </a:r>
              </a:p>
              <a:p>
                <a:pPr>
                  <a:spcAft>
                    <a:spcPts val="900"/>
                  </a:spcAft>
                  <a:tabLst>
                    <a:tab pos="987029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sz="135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𝐐</m:t>
                        </m:r>
                      </m:e>
                    </m:d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  <a:tabLst>
                    <a:tab pos="987029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sz="135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4391D7-D0A9-4D1C-8E84-F89547072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695" y="4303875"/>
                <a:ext cx="2057551" cy="1177245"/>
              </a:xfrm>
              <a:prstGeom prst="rect">
                <a:avLst/>
              </a:prstGeom>
              <a:blipFill>
                <a:blip r:embed="rId4"/>
                <a:stretch>
                  <a:fillRect l="-3264" b="-25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FD75EF57-03E8-4E78-8854-236B7B7396CD}"/>
              </a:ext>
            </a:extLst>
          </p:cNvPr>
          <p:cNvSpPr txBox="1"/>
          <p:nvPr/>
        </p:nvSpPr>
        <p:spPr>
          <a:xfrm>
            <a:off x="6304614" y="3286381"/>
            <a:ext cx="1605039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bg1"/>
                </a:solidFill>
              </a:rPr>
              <a:t>discretization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1D2C9F4-2252-4241-864E-1B01454A8974}"/>
              </a:ext>
            </a:extLst>
          </p:cNvPr>
          <p:cNvCxnSpPr>
            <a:cxnSpLocks/>
          </p:cNvCxnSpPr>
          <p:nvPr/>
        </p:nvCxnSpPr>
        <p:spPr>
          <a:xfrm>
            <a:off x="5848614" y="4204398"/>
            <a:ext cx="166080" cy="17160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EE1B03-3203-458E-9B67-C80EA60FCD02}"/>
              </a:ext>
            </a:extLst>
          </p:cNvPr>
          <p:cNvSpPr txBox="1"/>
          <p:nvPr/>
        </p:nvSpPr>
        <p:spPr>
          <a:xfrm>
            <a:off x="5130948" y="4035858"/>
            <a:ext cx="1435332" cy="20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25" dirty="0"/>
              <a:t>Node temperatures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EE44ABC-9177-4FE2-BB39-88F71A7AFF26}"/>
              </a:ext>
            </a:extLst>
          </p:cNvPr>
          <p:cNvCxnSpPr>
            <a:cxnSpLocks/>
          </p:cNvCxnSpPr>
          <p:nvPr/>
        </p:nvCxnSpPr>
        <p:spPr>
          <a:xfrm flipH="1">
            <a:off x="7470215" y="4159514"/>
            <a:ext cx="85725" cy="185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6D72FC9-CAC6-47F9-BE78-00F0CD99E83C}"/>
              </a:ext>
            </a:extLst>
          </p:cNvPr>
          <p:cNvSpPr txBox="1"/>
          <p:nvPr/>
        </p:nvSpPr>
        <p:spPr>
          <a:xfrm>
            <a:off x="7105885" y="3972413"/>
            <a:ext cx="1435332" cy="20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25" dirty="0"/>
              <a:t>Boundary conditions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EE1818-1D65-4727-AB48-AC6D8E9B21A9}"/>
              </a:ext>
            </a:extLst>
          </p:cNvPr>
          <p:cNvSpPr txBox="1"/>
          <p:nvPr/>
        </p:nvSpPr>
        <p:spPr>
          <a:xfrm>
            <a:off x="7411823" y="4716343"/>
            <a:ext cx="1604774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25" dirty="0"/>
              <a:t>Process noise</a:t>
            </a:r>
          </a:p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825" dirty="0"/>
              <a:t>Unconsidered factors influencing the dynamic</a:t>
            </a:r>
          </a:p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825" dirty="0"/>
              <a:t>Model imperfection</a:t>
            </a:r>
          </a:p>
          <a:p>
            <a:pPr>
              <a:lnSpc>
                <a:spcPct val="90000"/>
              </a:lnSpc>
            </a:pPr>
            <a:endParaRPr lang="en-US" sz="825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676183-D50D-44C8-A22D-1614BD69C3EA}"/>
              </a:ext>
            </a:extLst>
          </p:cNvPr>
          <p:cNvCxnSpPr>
            <a:cxnSpLocks/>
          </p:cNvCxnSpPr>
          <p:nvPr/>
        </p:nvCxnSpPr>
        <p:spPr>
          <a:xfrm flipV="1">
            <a:off x="7851658" y="4516703"/>
            <a:ext cx="0" cy="22898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566FFE-0EC7-4C9A-9A8A-B0F6B4DD6474}"/>
              </a:ext>
            </a:extLst>
          </p:cNvPr>
          <p:cNvSpPr txBox="1"/>
          <p:nvPr/>
        </p:nvSpPr>
        <p:spPr>
          <a:xfrm>
            <a:off x="6853499" y="5306105"/>
            <a:ext cx="1435332" cy="20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25" dirty="0"/>
              <a:t>Measurement noise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8E2552C-4E47-4498-B284-6EE6C04377A0}"/>
              </a:ext>
            </a:extLst>
          </p:cNvPr>
          <p:cNvCxnSpPr>
            <a:cxnSpLocks/>
          </p:cNvCxnSpPr>
          <p:nvPr/>
        </p:nvCxnSpPr>
        <p:spPr>
          <a:xfrm flipH="1" flipV="1">
            <a:off x="7105885" y="4881033"/>
            <a:ext cx="85724" cy="4143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21B9191-42B3-4495-A318-1DCC5BC8E394}"/>
              </a:ext>
            </a:extLst>
          </p:cNvPr>
          <p:cNvSpPr txBox="1"/>
          <p:nvPr/>
        </p:nvSpPr>
        <p:spPr>
          <a:xfrm>
            <a:off x="650466" y="4163748"/>
            <a:ext cx="383396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  <a:tabLst>
                <a:tab pos="1331119" algn="l"/>
              </a:tabLst>
            </a:pPr>
            <a:r>
              <a:rPr lang="en-US" sz="2100" dirty="0"/>
              <a:t>20 nodes</a:t>
            </a:r>
            <a:br>
              <a:rPr lang="en-US" sz="2100" dirty="0"/>
            </a:br>
            <a:r>
              <a:rPr lang="en-US" sz="2100" dirty="0"/>
              <a:t>(3 in gypsum, </a:t>
            </a:r>
            <a:br>
              <a:rPr lang="en-US" sz="2100" dirty="0"/>
            </a:br>
            <a:r>
              <a:rPr lang="en-US" sz="2100" dirty="0"/>
              <a:t> 6 in insulation,</a:t>
            </a:r>
            <a:br>
              <a:rPr lang="en-US" sz="2100" dirty="0"/>
            </a:br>
            <a:r>
              <a:rPr lang="en-US" sz="2100" dirty="0"/>
              <a:t> 10 in concrete block,</a:t>
            </a:r>
            <a:br>
              <a:rPr lang="en-US" sz="2100" dirty="0"/>
            </a:br>
            <a:r>
              <a:rPr lang="en-US" sz="2100" dirty="0"/>
              <a:t> 6 in face brick)</a:t>
            </a:r>
          </a:p>
        </p:txBody>
      </p:sp>
    </p:spTree>
    <p:extLst>
      <p:ext uri="{BB962C8B-B14F-4D97-AF65-F5344CB8AC3E}">
        <p14:creationId xmlns:p14="http://schemas.microsoft.com/office/powerpoint/2010/main" val="1443785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20274-4809-4776-A941-F78FDFBD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5" y="1062990"/>
            <a:ext cx="8572500" cy="734047"/>
          </a:xfrm>
        </p:spPr>
        <p:txBody>
          <a:bodyPr/>
          <a:lstStyle/>
          <a:p>
            <a:r>
              <a:rPr lang="en-US" sz="2000" dirty="0"/>
              <a:t>Wall Material Property Estimation 1-D Finite Difference heat conduction</a:t>
            </a:r>
            <a:br>
              <a:rPr lang="en-US" sz="2000" dirty="0"/>
            </a:br>
            <a:r>
              <a:rPr lang="en-US" sz="2000" dirty="0"/>
              <a:t>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4D6550-AC02-41BD-9088-F090535CD8E4}"/>
              </a:ext>
            </a:extLst>
          </p:cNvPr>
          <p:cNvSpPr txBox="1">
            <a:spLocks/>
          </p:cNvSpPr>
          <p:nvPr/>
        </p:nvSpPr>
        <p:spPr bwMode="auto">
          <a:xfrm>
            <a:off x="3900629" y="2806438"/>
            <a:ext cx="5400533" cy="135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010D8C-D48B-4AB0-9782-DAF6A4AD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Prior distributions for the other material properties (</a:t>
            </a:r>
            <a:r>
              <a:rPr lang="en-US" sz="2000" dirty="0">
                <a:sym typeface="Wingdings" panose="05000000000000000000" pitchFamily="2" charset="2"/>
              </a:rPr>
              <a:t>Gamma)</a:t>
            </a:r>
            <a:endParaRPr lang="en-US" sz="2000" dirty="0"/>
          </a:p>
          <a:p>
            <a:pPr lvl="1"/>
            <a:r>
              <a:rPr lang="en-US" sz="2000" dirty="0"/>
              <a:t>mean: ~EP input values</a:t>
            </a:r>
          </a:p>
          <a:p>
            <a:pPr lvl="1"/>
            <a:r>
              <a:rPr lang="en-US" sz="2000" dirty="0"/>
              <a:t>95% interval: ~</a:t>
            </a:r>
            <a:r>
              <a:rPr lang="en-US" sz="2000" dirty="0">
                <a:sym typeface="Symbol" panose="05050102010706020507" pitchFamily="18" charset="2"/>
              </a:rPr>
              <a:t></a:t>
            </a:r>
            <a:r>
              <a:rPr lang="en-US" sz="2000" dirty="0"/>
              <a:t>30% of mean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/>
              <a:t>Prior distribution for the density of the batt insulation layer (Gamma)</a:t>
            </a:r>
          </a:p>
          <a:p>
            <a:pPr lvl="1"/>
            <a:r>
              <a:rPr lang="en-US" sz="2000" dirty="0"/>
              <a:t>Very flat hierarchical</a:t>
            </a:r>
          </a:p>
          <a:p>
            <a:endParaRPr lang="en-US" sz="2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50E7264-8AB6-4963-8CF7-6D017E94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910" y="2613864"/>
            <a:ext cx="2035969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F5BC24-095B-437E-9CA4-4D3BDD8921AD}"/>
              </a:ext>
            </a:extLst>
          </p:cNvPr>
          <p:cNvCxnSpPr>
            <a:cxnSpLocks/>
          </p:cNvCxnSpPr>
          <p:nvPr/>
        </p:nvCxnSpPr>
        <p:spPr>
          <a:xfrm>
            <a:off x="6600895" y="2652713"/>
            <a:ext cx="0" cy="1190252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A9660FA9-6A87-48B8-A224-45155D3A872A}"/>
              </a:ext>
            </a:extLst>
          </p:cNvPr>
          <p:cNvSpPr/>
          <p:nvPr/>
        </p:nvSpPr>
        <p:spPr>
          <a:xfrm rot="16200000">
            <a:off x="6530320" y="3600342"/>
            <a:ext cx="151732" cy="636978"/>
          </a:xfrm>
          <a:prstGeom prst="leftBracket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A3466-0B6E-407E-A902-83F80E80DD54}"/>
              </a:ext>
            </a:extLst>
          </p:cNvPr>
          <p:cNvSpPr/>
          <p:nvPr/>
        </p:nvSpPr>
        <p:spPr>
          <a:xfrm>
            <a:off x="6127086" y="3970136"/>
            <a:ext cx="9957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~</a:t>
            </a:r>
            <a:r>
              <a:rPr lang="en-US" sz="900" dirty="0">
                <a:sym typeface="Symbol" panose="05050102010706020507" pitchFamily="18" charset="2"/>
              </a:rPr>
              <a:t></a:t>
            </a:r>
            <a:r>
              <a:rPr lang="en-US" sz="900" dirty="0"/>
              <a:t>30% of mean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BE51F2-BF50-48B3-9DAB-7DE327BA96B7}"/>
              </a:ext>
            </a:extLst>
          </p:cNvPr>
          <p:cNvSpPr/>
          <p:nvPr/>
        </p:nvSpPr>
        <p:spPr>
          <a:xfrm>
            <a:off x="6558796" y="3486359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mean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4D13EC64-F2F1-4656-971C-0CECAA9A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04" y="5329979"/>
            <a:ext cx="2085975" cy="134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A688976-D418-4DE7-AAB8-54563A53EEA0}"/>
              </a:ext>
            </a:extLst>
          </p:cNvPr>
          <p:cNvSpPr/>
          <p:nvPr/>
        </p:nvSpPr>
        <p:spPr>
          <a:xfrm>
            <a:off x="5989963" y="5341902"/>
            <a:ext cx="1614629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88" dirty="0">
                <a:latin typeface="Century Gothic" panose="020B0502020202020204" pitchFamily="34" charset="0"/>
              </a:rPr>
              <a:t>Prior distribution for the density of the batt insulation layer (1/1000)</a:t>
            </a:r>
            <a:endParaRPr lang="en-US" sz="788" dirty="0"/>
          </a:p>
        </p:txBody>
      </p:sp>
    </p:spTree>
    <p:extLst>
      <p:ext uri="{BB962C8B-B14F-4D97-AF65-F5344CB8AC3E}">
        <p14:creationId xmlns:p14="http://schemas.microsoft.com/office/powerpoint/2010/main" val="4156581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FD7B-EC03-4FAA-96ED-C2444037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Data – 206 South Wall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97FA4-1129-465B-9516-FC8551F0F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84" y="2063245"/>
            <a:ext cx="4053210" cy="27315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818DDB-5AFF-4EB4-8BB9-B09DC5E5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93" y="2062927"/>
            <a:ext cx="3987125" cy="27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C45411-CBEF-4F1F-863B-14C1289CFC1F}"/>
              </a:ext>
            </a:extLst>
          </p:cNvPr>
          <p:cNvSpPr txBox="1"/>
          <p:nvPr/>
        </p:nvSpPr>
        <p:spPr>
          <a:xfrm>
            <a:off x="1673261" y="1875766"/>
            <a:ext cx="2037030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/>
              <a:t>Surface Temperatures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6E589-D4C8-41C9-8FFF-B3DDAFFBAC0A}"/>
              </a:ext>
            </a:extLst>
          </p:cNvPr>
          <p:cNvSpPr txBox="1"/>
          <p:nvPr/>
        </p:nvSpPr>
        <p:spPr>
          <a:xfrm>
            <a:off x="5760007" y="1875766"/>
            <a:ext cx="2377493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/>
              <a:t>Heat Flux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CB573-EC87-458B-99A9-AE37648ABB84}"/>
              </a:ext>
            </a:extLst>
          </p:cNvPr>
          <p:cNvSpPr txBox="1"/>
          <p:nvPr/>
        </p:nvSpPr>
        <p:spPr>
          <a:xfrm rot="16200000">
            <a:off x="-699952" y="3116996"/>
            <a:ext cx="2385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Times New Roman" panose="02020603050405020304" pitchFamily="18" charset="0"/>
              </a:rPr>
              <a:t>Surface Temperature [°C]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A65EC-4C3D-4765-9F05-88AFF9F82548}"/>
              </a:ext>
            </a:extLst>
          </p:cNvPr>
          <p:cNvSpPr txBox="1"/>
          <p:nvPr/>
        </p:nvSpPr>
        <p:spPr>
          <a:xfrm rot="16200000">
            <a:off x="3715107" y="3116996"/>
            <a:ext cx="2385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Times New Roman" panose="02020603050405020304" pitchFamily="18" charset="0"/>
              </a:rPr>
              <a:t>Heat Flux [W/m2]</a:t>
            </a:r>
          </a:p>
        </p:txBody>
      </p:sp>
    </p:spTree>
    <p:extLst>
      <p:ext uri="{BB962C8B-B14F-4D97-AF65-F5344CB8AC3E}">
        <p14:creationId xmlns:p14="http://schemas.microsoft.com/office/powerpoint/2010/main" val="1662354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D21B-B07F-49C7-AE9A-CC44DF46D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Results – 206 South Wall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02C222-B024-4B99-AF2C-7B55A32F7537}"/>
              </a:ext>
            </a:extLst>
          </p:cNvPr>
          <p:cNvSpPr txBox="1"/>
          <p:nvPr/>
        </p:nvSpPr>
        <p:spPr>
          <a:xfrm>
            <a:off x="1398373" y="5367469"/>
            <a:ext cx="684302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R-value computed with median values = 3.625 [</a:t>
            </a:r>
            <a:r>
              <a:rPr lang="en-US" dirty="0">
                <a:solidFill>
                  <a:srgbClr val="000000"/>
                </a:solidFill>
              </a:rPr>
              <a:t>m2-K/W]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3C386E-F349-4303-87D6-18707B42CA64}"/>
              </a:ext>
            </a:extLst>
          </p:cNvPr>
          <p:cNvSpPr txBox="1"/>
          <p:nvPr/>
        </p:nvSpPr>
        <p:spPr>
          <a:xfrm>
            <a:off x="7214230" y="2641050"/>
            <a:ext cx="1276164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/>
              <a:t>Air R</a:t>
            </a:r>
          </a:p>
          <a:p>
            <a:pPr algn="ctr">
              <a:lnSpc>
                <a:spcPct val="90000"/>
              </a:lnSpc>
            </a:pPr>
            <a:r>
              <a:rPr lang="en-US" sz="1350" dirty="0"/>
              <a:t>[m2-K/W]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361861-E472-41D7-8621-2FC070DEB1B0}"/>
              </a:ext>
            </a:extLst>
          </p:cNvPr>
          <p:cNvGrpSpPr/>
          <p:nvPr/>
        </p:nvGrpSpPr>
        <p:grpSpPr>
          <a:xfrm>
            <a:off x="794985" y="1648750"/>
            <a:ext cx="6329715" cy="3485225"/>
            <a:chOff x="882180" y="1245833"/>
            <a:chExt cx="8439620" cy="46469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DCAC25-7F64-4462-B495-E36CE9D77351}"/>
                </a:ext>
              </a:extLst>
            </p:cNvPr>
            <p:cNvGrpSpPr/>
            <p:nvPr/>
          </p:nvGrpSpPr>
          <p:grpSpPr>
            <a:xfrm>
              <a:off x="882180" y="1245833"/>
              <a:ext cx="8143458" cy="4646966"/>
              <a:chOff x="1890680" y="1383352"/>
              <a:chExt cx="6564339" cy="37458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441DD1-4B59-4666-9B53-042BB5979450}"/>
                  </a:ext>
                </a:extLst>
              </p:cNvPr>
              <p:cNvSpPr txBox="1"/>
              <p:nvPr/>
            </p:nvSpPr>
            <p:spPr>
              <a:xfrm>
                <a:off x="2017884" y="2069178"/>
                <a:ext cx="836245" cy="501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/>
                  <a:t>Cp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350" dirty="0"/>
                  <a:t>[J/kg-K]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7FFAC1-8B41-4D4F-A6A7-7D55E7E85DD1}"/>
                  </a:ext>
                </a:extLst>
              </p:cNvPr>
              <p:cNvSpPr txBox="1"/>
              <p:nvPr/>
            </p:nvSpPr>
            <p:spPr>
              <a:xfrm>
                <a:off x="1890680" y="3221196"/>
                <a:ext cx="1090652" cy="501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l-GR" sz="1350" dirty="0">
                    <a:cs typeface="Times New Roman" panose="02020603050405020304" pitchFamily="18" charset="0"/>
                  </a:rPr>
                  <a:t>ρ</a:t>
                </a:r>
                <a:endParaRPr lang="en-US" sz="1350" dirty="0"/>
              </a:p>
              <a:p>
                <a:pPr algn="ctr">
                  <a:lnSpc>
                    <a:spcPct val="90000"/>
                  </a:lnSpc>
                </a:pPr>
                <a:r>
                  <a:rPr lang="en-US" sz="1350" dirty="0"/>
                  <a:t>[kg/m3]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6AB3B8-9879-43A3-B183-68D4A84BEF8F}"/>
                  </a:ext>
                </a:extLst>
              </p:cNvPr>
              <p:cNvSpPr txBox="1"/>
              <p:nvPr/>
            </p:nvSpPr>
            <p:spPr>
              <a:xfrm>
                <a:off x="1890680" y="4373215"/>
                <a:ext cx="1090652" cy="501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/>
                  <a:t>k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350" dirty="0"/>
                  <a:t>[W/m-K]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B2915E-ACF6-46FD-BBF0-0171B43EDEAC}"/>
                  </a:ext>
                </a:extLst>
              </p:cNvPr>
              <p:cNvSpPr txBox="1"/>
              <p:nvPr/>
            </p:nvSpPr>
            <p:spPr>
              <a:xfrm>
                <a:off x="2606534" y="1383352"/>
                <a:ext cx="1371600" cy="30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/>
                  <a:t>Gypsum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2673A8-0295-4B23-AC72-42C3CA2FEF38}"/>
                  </a:ext>
                </a:extLst>
              </p:cNvPr>
              <p:cNvSpPr txBox="1"/>
              <p:nvPr/>
            </p:nvSpPr>
            <p:spPr>
              <a:xfrm>
                <a:off x="3725755" y="1383352"/>
                <a:ext cx="1371600" cy="30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/>
                  <a:t>Batt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8AD451-C44E-44FA-9E68-C9A1D732FE31}"/>
                  </a:ext>
                </a:extLst>
              </p:cNvPr>
              <p:cNvSpPr txBox="1"/>
              <p:nvPr/>
            </p:nvSpPr>
            <p:spPr>
              <a:xfrm>
                <a:off x="4844976" y="1383352"/>
                <a:ext cx="1371600" cy="30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/>
                  <a:t>Gypsum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F2D6A5-3F8D-4B06-81C0-84F40383FA2D}"/>
                  </a:ext>
                </a:extLst>
              </p:cNvPr>
              <p:cNvSpPr txBox="1"/>
              <p:nvPr/>
            </p:nvSpPr>
            <p:spPr>
              <a:xfrm>
                <a:off x="5964197" y="1383352"/>
                <a:ext cx="1371600" cy="30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/>
                  <a:t>CMU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FEBF71-E702-49C1-86EF-5D1D784791CC}"/>
                  </a:ext>
                </a:extLst>
              </p:cNvPr>
              <p:cNvSpPr txBox="1"/>
              <p:nvPr/>
            </p:nvSpPr>
            <p:spPr>
              <a:xfrm>
                <a:off x="7083419" y="1383352"/>
                <a:ext cx="1371600" cy="30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/>
                  <a:t>Face Brick</a:t>
                </a:r>
              </a:p>
            </p:txBody>
          </p:sp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5FE08059-49CD-40BD-A65B-4F5B431101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408"/>
              <a:stretch/>
            </p:blipFill>
            <p:spPr bwMode="auto">
              <a:xfrm>
                <a:off x="2786063" y="1728788"/>
                <a:ext cx="5467485" cy="3400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18B959-A11A-41FE-9FA1-343369896702}"/>
                </a:ext>
              </a:extLst>
            </p:cNvPr>
            <p:cNvSpPr/>
            <p:nvPr/>
          </p:nvSpPr>
          <p:spPr>
            <a:xfrm>
              <a:off x="8674100" y="3022600"/>
              <a:ext cx="647700" cy="2743200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4">
            <a:extLst>
              <a:ext uri="{FF2B5EF4-FFF2-40B4-BE49-F238E27FC236}">
                <a16:creationId xmlns:a16="http://schemas.microsoft.com/office/drawing/2014/main" id="{B03ADBFA-56B2-4B40-BA3D-5AC138848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71" b="67239"/>
          <a:stretch/>
        </p:blipFill>
        <p:spPr bwMode="auto">
          <a:xfrm>
            <a:off x="7355610" y="3033818"/>
            <a:ext cx="993406" cy="103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395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5AA681A-39C9-403D-B732-D69624876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392" y="2869247"/>
            <a:ext cx="26289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B1CDF4C-705D-4EB7-B204-34BF713F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93" y="2869247"/>
            <a:ext cx="26289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760B121-8EB5-4581-A36C-CCAC7043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3" y="2869247"/>
            <a:ext cx="2586038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8DAB8C0-09EF-4057-B0AB-83A93468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93" y="326452"/>
            <a:ext cx="8572500" cy="404622"/>
          </a:xfrm>
        </p:spPr>
        <p:txBody>
          <a:bodyPr/>
          <a:lstStyle/>
          <a:p>
            <a:r>
              <a:rPr lang="en-US" dirty="0"/>
              <a:t>Estimation Results – 206 South Wall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C116FD-E5E4-4854-8DF2-AE1DDF257D73}"/>
              </a:ext>
            </a:extLst>
          </p:cNvPr>
          <p:cNvGrpSpPr/>
          <p:nvPr/>
        </p:nvGrpSpPr>
        <p:grpSpPr>
          <a:xfrm>
            <a:off x="6769609" y="942747"/>
            <a:ext cx="2025784" cy="1771650"/>
            <a:chOff x="4444300" y="1597152"/>
            <a:chExt cx="3784949" cy="33101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45729-354A-42B5-96A6-0B274FFF48CD}"/>
                </a:ext>
              </a:extLst>
            </p:cNvPr>
            <p:cNvSpPr/>
            <p:nvPr/>
          </p:nvSpPr>
          <p:spPr>
            <a:xfrm rot="16200000">
              <a:off x="3358339" y="2848928"/>
              <a:ext cx="3307080" cy="8096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70846F-DEDE-44B0-B972-C7C2E39E6AEA}"/>
                </a:ext>
              </a:extLst>
            </p:cNvPr>
            <p:cNvSpPr/>
            <p:nvPr/>
          </p:nvSpPr>
          <p:spPr>
            <a:xfrm rot="5400000">
              <a:off x="4892817" y="4383406"/>
              <a:ext cx="238125" cy="809625"/>
            </a:xfrm>
            <a:custGeom>
              <a:avLst/>
              <a:gdLst>
                <a:gd name="connsiteX0" fmla="*/ 0 w 238125"/>
                <a:gd name="connsiteY0" fmla="*/ 0 h 809625"/>
                <a:gd name="connsiteX1" fmla="*/ 238125 w 238125"/>
                <a:gd name="connsiteY1" fmla="*/ 0 h 809625"/>
                <a:gd name="connsiteX2" fmla="*/ 238125 w 238125"/>
                <a:gd name="connsiteY2" fmla="*/ 809625 h 809625"/>
                <a:gd name="connsiteX3" fmla="*/ 0 w 238125"/>
                <a:gd name="connsiteY3" fmla="*/ 809625 h 809625"/>
                <a:gd name="connsiteX4" fmla="*/ 0 w 238125"/>
                <a:gd name="connsiteY4" fmla="*/ 663574 h 809625"/>
                <a:gd name="connsiteX5" fmla="*/ 76199 w 238125"/>
                <a:gd name="connsiteY5" fmla="*/ 663574 h 809625"/>
                <a:gd name="connsiteX6" fmla="*/ 76199 w 238125"/>
                <a:gd name="connsiteY6" fmla="*/ 723899 h 809625"/>
                <a:gd name="connsiteX7" fmla="*/ 161927 w 238125"/>
                <a:gd name="connsiteY7" fmla="*/ 723899 h 809625"/>
                <a:gd name="connsiteX8" fmla="*/ 161927 w 238125"/>
                <a:gd name="connsiteY8" fmla="*/ 85725 h 809625"/>
                <a:gd name="connsiteX9" fmla="*/ 76199 w 238125"/>
                <a:gd name="connsiteY9" fmla="*/ 85725 h 809625"/>
                <a:gd name="connsiteX10" fmla="*/ 76199 w 238125"/>
                <a:gd name="connsiteY10" fmla="*/ 146050 h 809625"/>
                <a:gd name="connsiteX11" fmla="*/ 0 w 238125"/>
                <a:gd name="connsiteY11" fmla="*/ 146050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809625">
                  <a:moveTo>
                    <a:pt x="0" y="0"/>
                  </a:moveTo>
                  <a:lnTo>
                    <a:pt x="238125" y="0"/>
                  </a:lnTo>
                  <a:lnTo>
                    <a:pt x="238125" y="809625"/>
                  </a:lnTo>
                  <a:lnTo>
                    <a:pt x="0" y="809625"/>
                  </a:lnTo>
                  <a:lnTo>
                    <a:pt x="0" y="663574"/>
                  </a:lnTo>
                  <a:lnTo>
                    <a:pt x="76199" y="663574"/>
                  </a:lnTo>
                  <a:lnTo>
                    <a:pt x="76199" y="723899"/>
                  </a:lnTo>
                  <a:lnTo>
                    <a:pt x="161927" y="723899"/>
                  </a:lnTo>
                  <a:lnTo>
                    <a:pt x="161927" y="85725"/>
                  </a:lnTo>
                  <a:lnTo>
                    <a:pt x="76199" y="85725"/>
                  </a:lnTo>
                  <a:lnTo>
                    <a:pt x="76199" y="146050"/>
                  </a:lnTo>
                  <a:lnTo>
                    <a:pt x="0" y="1460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85A8316-1FBD-4E39-8F79-35113D38C3A8}"/>
                </a:ext>
              </a:extLst>
            </p:cNvPr>
            <p:cNvSpPr/>
            <p:nvPr/>
          </p:nvSpPr>
          <p:spPr>
            <a:xfrm rot="16200000">
              <a:off x="4892817" y="1314451"/>
              <a:ext cx="238125" cy="809625"/>
            </a:xfrm>
            <a:custGeom>
              <a:avLst/>
              <a:gdLst>
                <a:gd name="connsiteX0" fmla="*/ 0 w 238125"/>
                <a:gd name="connsiteY0" fmla="*/ 0 h 809625"/>
                <a:gd name="connsiteX1" fmla="*/ 238125 w 238125"/>
                <a:gd name="connsiteY1" fmla="*/ 0 h 809625"/>
                <a:gd name="connsiteX2" fmla="*/ 238125 w 238125"/>
                <a:gd name="connsiteY2" fmla="*/ 809625 h 809625"/>
                <a:gd name="connsiteX3" fmla="*/ 0 w 238125"/>
                <a:gd name="connsiteY3" fmla="*/ 809625 h 809625"/>
                <a:gd name="connsiteX4" fmla="*/ 0 w 238125"/>
                <a:gd name="connsiteY4" fmla="*/ 663574 h 809625"/>
                <a:gd name="connsiteX5" fmla="*/ 76199 w 238125"/>
                <a:gd name="connsiteY5" fmla="*/ 663574 h 809625"/>
                <a:gd name="connsiteX6" fmla="*/ 76199 w 238125"/>
                <a:gd name="connsiteY6" fmla="*/ 723899 h 809625"/>
                <a:gd name="connsiteX7" fmla="*/ 161927 w 238125"/>
                <a:gd name="connsiteY7" fmla="*/ 723899 h 809625"/>
                <a:gd name="connsiteX8" fmla="*/ 161927 w 238125"/>
                <a:gd name="connsiteY8" fmla="*/ 85725 h 809625"/>
                <a:gd name="connsiteX9" fmla="*/ 76199 w 238125"/>
                <a:gd name="connsiteY9" fmla="*/ 85725 h 809625"/>
                <a:gd name="connsiteX10" fmla="*/ 76199 w 238125"/>
                <a:gd name="connsiteY10" fmla="*/ 146050 h 809625"/>
                <a:gd name="connsiteX11" fmla="*/ 0 w 238125"/>
                <a:gd name="connsiteY11" fmla="*/ 146050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809625">
                  <a:moveTo>
                    <a:pt x="0" y="0"/>
                  </a:moveTo>
                  <a:lnTo>
                    <a:pt x="238125" y="0"/>
                  </a:lnTo>
                  <a:lnTo>
                    <a:pt x="238125" y="809625"/>
                  </a:lnTo>
                  <a:lnTo>
                    <a:pt x="0" y="809625"/>
                  </a:lnTo>
                  <a:lnTo>
                    <a:pt x="0" y="663574"/>
                  </a:lnTo>
                  <a:lnTo>
                    <a:pt x="76199" y="663574"/>
                  </a:lnTo>
                  <a:lnTo>
                    <a:pt x="76199" y="723899"/>
                  </a:lnTo>
                  <a:lnTo>
                    <a:pt x="161927" y="723899"/>
                  </a:lnTo>
                  <a:lnTo>
                    <a:pt x="161927" y="85725"/>
                  </a:lnTo>
                  <a:lnTo>
                    <a:pt x="76199" y="85725"/>
                  </a:lnTo>
                  <a:lnTo>
                    <a:pt x="76199" y="146050"/>
                  </a:lnTo>
                  <a:lnTo>
                    <a:pt x="0" y="1460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DAA99B-F9AF-463F-9424-AF31EEAF27FD}"/>
                </a:ext>
              </a:extLst>
            </p:cNvPr>
            <p:cNvSpPr/>
            <p:nvPr/>
          </p:nvSpPr>
          <p:spPr>
            <a:xfrm rot="16200000">
              <a:off x="5532853" y="3261360"/>
              <a:ext cx="1645920" cy="1645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6CCFBA-90CD-4A03-B157-2DEF3C8EA58C}"/>
                </a:ext>
              </a:extLst>
            </p:cNvPr>
            <p:cNvSpPr/>
            <p:nvPr/>
          </p:nvSpPr>
          <p:spPr>
            <a:xfrm rot="16200000">
              <a:off x="5532853" y="1600200"/>
              <a:ext cx="1645920" cy="1645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16CFAE-4C5C-4D2F-ADB2-E89D13F1DB39}"/>
                </a:ext>
              </a:extLst>
            </p:cNvPr>
            <p:cNvSpPr/>
            <p:nvPr/>
          </p:nvSpPr>
          <p:spPr>
            <a:xfrm rot="16200000">
              <a:off x="6150278" y="2878791"/>
              <a:ext cx="3310128" cy="7468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318BC8-FB3C-4968-AA0B-CCEB81949477}"/>
                </a:ext>
              </a:extLst>
            </p:cNvPr>
            <p:cNvSpPr/>
            <p:nvPr/>
          </p:nvSpPr>
          <p:spPr>
            <a:xfrm rot="16200000">
              <a:off x="5715733" y="3444240"/>
              <a:ext cx="1280160" cy="12801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7D26FB-04AA-4622-A3B8-D5B161AFAC22}"/>
                </a:ext>
              </a:extLst>
            </p:cNvPr>
            <p:cNvSpPr/>
            <p:nvPr/>
          </p:nvSpPr>
          <p:spPr>
            <a:xfrm rot="16200000">
              <a:off x="5715733" y="1783080"/>
              <a:ext cx="1280160" cy="12801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23372B-3B48-4CFB-8BFC-576B7BA6FBFE}"/>
                </a:ext>
              </a:extLst>
            </p:cNvPr>
            <p:cNvSpPr/>
            <p:nvPr/>
          </p:nvSpPr>
          <p:spPr>
            <a:xfrm rot="16200000">
              <a:off x="3821232" y="3195660"/>
              <a:ext cx="3307080" cy="1161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FADEF3-9B3B-4ED4-A7FC-4888DBEE51BC}"/>
                </a:ext>
              </a:extLst>
            </p:cNvPr>
            <p:cNvSpPr/>
            <p:nvPr/>
          </p:nvSpPr>
          <p:spPr>
            <a:xfrm rot="16200000">
              <a:off x="2895446" y="3195660"/>
              <a:ext cx="3307080" cy="1161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B2368F-52E0-46EF-B5DE-E72271E69793}"/>
                </a:ext>
              </a:extLst>
            </p:cNvPr>
            <p:cNvSpPr/>
            <p:nvPr/>
          </p:nvSpPr>
          <p:spPr>
            <a:xfrm rot="16200000">
              <a:off x="4368100" y="3234691"/>
              <a:ext cx="198120" cy="4572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E3AAFE-C6EA-4DF1-A2CE-0FA7740A2FCC}"/>
                </a:ext>
              </a:extLst>
            </p:cNvPr>
            <p:cNvSpPr/>
            <p:nvPr/>
          </p:nvSpPr>
          <p:spPr>
            <a:xfrm rot="16200000">
              <a:off x="5432798" y="3234690"/>
              <a:ext cx="198120" cy="4572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prstDash val="sysDash"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239DAB-CCAF-44F1-ADAD-A080C3531732}"/>
                </a:ext>
              </a:extLst>
            </p:cNvPr>
            <p:cNvSpPr/>
            <p:nvPr/>
          </p:nvSpPr>
          <p:spPr>
            <a:xfrm rot="16200000">
              <a:off x="7079713" y="3230880"/>
              <a:ext cx="198120" cy="4572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0EFA8C-2BEF-4237-B63A-5FDD30EA16A7}"/>
                </a:ext>
              </a:extLst>
            </p:cNvPr>
            <p:cNvSpPr/>
            <p:nvPr/>
          </p:nvSpPr>
          <p:spPr>
            <a:xfrm rot="16200000">
              <a:off x="8107329" y="3238500"/>
              <a:ext cx="198120" cy="4572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FE6145-26A3-4B8F-8E96-6C3A37846F72}"/>
                </a:ext>
              </a:extLst>
            </p:cNvPr>
            <p:cNvSpPr/>
            <p:nvPr/>
          </p:nvSpPr>
          <p:spPr>
            <a:xfrm rot="16200000">
              <a:off x="4507012" y="3236120"/>
              <a:ext cx="198120" cy="45720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F4CF2603-295E-4DBD-95D9-9C3A9EB0A924}"/>
              </a:ext>
            </a:extLst>
          </p:cNvPr>
          <p:cNvSpPr/>
          <p:nvPr/>
        </p:nvSpPr>
        <p:spPr>
          <a:xfrm>
            <a:off x="6744923" y="1496277"/>
            <a:ext cx="224073" cy="2240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4A8EE2B-A303-41EE-A1E3-4B4926153144}"/>
              </a:ext>
            </a:extLst>
          </p:cNvPr>
          <p:cNvSpPr/>
          <p:nvPr/>
        </p:nvSpPr>
        <p:spPr>
          <a:xfrm>
            <a:off x="7240189" y="1496277"/>
            <a:ext cx="224073" cy="2240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3860DB0-6256-4E69-A1C5-B245BB28B1BF}"/>
              </a:ext>
            </a:extLst>
          </p:cNvPr>
          <p:cNvSpPr/>
          <p:nvPr/>
        </p:nvSpPr>
        <p:spPr>
          <a:xfrm>
            <a:off x="8122475" y="1496277"/>
            <a:ext cx="224073" cy="2240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39E010-7F83-44EF-9A13-0929A17C9414}"/>
              </a:ext>
            </a:extLst>
          </p:cNvPr>
          <p:cNvSpPr/>
          <p:nvPr/>
        </p:nvSpPr>
        <p:spPr>
          <a:xfrm>
            <a:off x="2902544" y="2959604"/>
            <a:ext cx="224073" cy="2240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E9A45D-FA17-4885-809A-669D13E45325}"/>
              </a:ext>
            </a:extLst>
          </p:cNvPr>
          <p:cNvSpPr/>
          <p:nvPr/>
        </p:nvSpPr>
        <p:spPr>
          <a:xfrm>
            <a:off x="3639869" y="2959604"/>
            <a:ext cx="224073" cy="2240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B4C836-8930-483A-B29F-A1ABBD795FE1}"/>
              </a:ext>
            </a:extLst>
          </p:cNvPr>
          <p:cNvSpPr/>
          <p:nvPr/>
        </p:nvSpPr>
        <p:spPr>
          <a:xfrm>
            <a:off x="6420173" y="2959604"/>
            <a:ext cx="224073" cy="2240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9157EB-CC4B-4B0C-980C-4481AC03F76B}"/>
              </a:ext>
            </a:extLst>
          </p:cNvPr>
          <p:cNvSpPr txBox="1"/>
          <p:nvPr/>
        </p:nvSpPr>
        <p:spPr>
          <a:xfrm>
            <a:off x="621154" y="4857246"/>
            <a:ext cx="7947356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350" dirty="0"/>
              <a:t>Median values of the root of the diagonal components in the process noise covariance matrix:  </a:t>
            </a:r>
            <a:br>
              <a:rPr lang="en-US" sz="1350" dirty="0"/>
            </a:br>
            <a:r>
              <a:rPr lang="en-US" sz="1350" dirty="0"/>
              <a:t>0.00189 – </a:t>
            </a:r>
            <a:r>
              <a:rPr lang="en-US" sz="1350" b="1" dirty="0">
                <a:solidFill>
                  <a:srgbClr val="FF0000"/>
                </a:solidFill>
              </a:rPr>
              <a:t>0.413</a:t>
            </a:r>
          </a:p>
          <a:p>
            <a:pPr marL="214313" indent="-214313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350" dirty="0"/>
              <a:t>Median values of the root of the diagonal components in the Measurement noise covariance matrix:  0.408, 0.00712, 0.0124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DFCB9F-C508-400C-A351-B54A1326D234}"/>
              </a:ext>
            </a:extLst>
          </p:cNvPr>
          <p:cNvGrpSpPr/>
          <p:nvPr/>
        </p:nvGrpSpPr>
        <p:grpSpPr>
          <a:xfrm>
            <a:off x="366946" y="1502383"/>
            <a:ext cx="3551432" cy="1258333"/>
            <a:chOff x="6841264" y="4153550"/>
            <a:chExt cx="5945963" cy="2106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83C3520-777F-47CF-AB8C-C917F3586BCD}"/>
                    </a:ext>
                  </a:extLst>
                </p:cNvPr>
                <p:cNvSpPr txBox="1"/>
                <p:nvPr/>
              </p:nvSpPr>
              <p:spPr>
                <a:xfrm>
                  <a:off x="8019592" y="4595500"/>
                  <a:ext cx="2673941" cy="1661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9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105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sz="105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sz="1050" dirty="0"/>
                    <a:t> 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sz="105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sz="1050" dirty="0"/>
                    <a:t> </a:t>
                  </a:r>
                </a:p>
                <a:p>
                  <a:pPr>
                    <a:spcAft>
                      <a:spcPts val="900"/>
                    </a:spcAft>
                    <a:tabLst>
                      <a:tab pos="987029" algn="l"/>
                    </a:tabLs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05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𝐐</m:t>
                          </m:r>
                        </m:e>
                      </m:d>
                    </m:oMath>
                  </a14:m>
                  <a:r>
                    <a:rPr lang="en-US" sz="105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  <a:p>
                  <a:pPr>
                    <a:spcAft>
                      <a:spcPts val="900"/>
                    </a:spcAft>
                    <a:tabLst>
                      <a:tab pos="987029" algn="l"/>
                    </a:tabLs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05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</m:oMath>
                  </a14:m>
                  <a:r>
                    <a:rPr lang="en-US" sz="1050" dirty="0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83C3520-777F-47CF-AB8C-C917F3586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9592" y="4595500"/>
                  <a:ext cx="2673941" cy="1661819"/>
                </a:xfrm>
                <a:prstGeom prst="rect">
                  <a:avLst/>
                </a:prstGeom>
                <a:blipFill>
                  <a:blip r:embed="rId5"/>
                  <a:stretch>
                    <a:fillRect l="-3435" b="-184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4EC5374-1AB9-452D-B418-D5DA6A7BEA1C}"/>
                </a:ext>
              </a:extLst>
            </p:cNvPr>
            <p:cNvCxnSpPr>
              <a:cxnSpLocks/>
            </p:cNvCxnSpPr>
            <p:nvPr/>
          </p:nvCxnSpPr>
          <p:spPr>
            <a:xfrm>
              <a:off x="7798152" y="4462864"/>
              <a:ext cx="221440" cy="22880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FF64E6-CEB9-4E2A-951E-589A63376912}"/>
                </a:ext>
              </a:extLst>
            </p:cNvPr>
            <p:cNvSpPr txBox="1"/>
            <p:nvPr/>
          </p:nvSpPr>
          <p:spPr>
            <a:xfrm>
              <a:off x="6841264" y="4238143"/>
              <a:ext cx="1913776" cy="328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50" dirty="0"/>
                <a:t>Node temperatures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D01C4D-E865-4357-9126-A30B83846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286" y="4403019"/>
              <a:ext cx="114300" cy="24765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C5CEDF-2A1E-498C-86AC-29179B8C341A}"/>
                </a:ext>
              </a:extLst>
            </p:cNvPr>
            <p:cNvSpPr txBox="1"/>
            <p:nvPr/>
          </p:nvSpPr>
          <p:spPr>
            <a:xfrm>
              <a:off x="9474513" y="4153550"/>
              <a:ext cx="1913776" cy="328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50" dirty="0"/>
                <a:t>Boundary conditions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E30C63-92C0-49A9-9F35-197929CE11ED}"/>
                </a:ext>
              </a:extLst>
            </p:cNvPr>
            <p:cNvSpPr txBox="1"/>
            <p:nvPr/>
          </p:nvSpPr>
          <p:spPr>
            <a:xfrm>
              <a:off x="10647528" y="4979299"/>
              <a:ext cx="2139699" cy="1198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50" dirty="0"/>
                <a:t>Process noise</a:t>
              </a:r>
            </a:p>
            <a:p>
              <a:pPr marL="128588" indent="-128588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750" dirty="0"/>
                <a:t>Unconsidered factors influencing the dynamic</a:t>
              </a:r>
            </a:p>
            <a:p>
              <a:pPr marL="128588" indent="-128588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750" dirty="0"/>
                <a:t>Model imperfection</a:t>
              </a:r>
            </a:p>
            <a:p>
              <a:pPr>
                <a:lnSpc>
                  <a:spcPct val="90000"/>
                </a:lnSpc>
              </a:pPr>
              <a:endParaRPr lang="en-US" sz="750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515DD5-0E2F-43FF-AD97-12E443BB0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68877" y="4879271"/>
              <a:ext cx="178651" cy="26394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6E04DF-0859-4996-A3DE-EADABE3A55AF}"/>
                </a:ext>
              </a:extLst>
            </p:cNvPr>
            <p:cNvSpPr txBox="1"/>
            <p:nvPr/>
          </p:nvSpPr>
          <p:spPr>
            <a:xfrm>
              <a:off x="9137998" y="5931806"/>
              <a:ext cx="1913776" cy="328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50" dirty="0"/>
                <a:t>Measurement noise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5DC3B3-7722-4A29-8922-369C3B1CF3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74513" y="5365044"/>
              <a:ext cx="114298" cy="55245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018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26F3-26C0-4E2F-BD1D-CA4D29F1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1F873-617F-475E-AA0C-21C81136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6" y="1807659"/>
            <a:ext cx="4036624" cy="34599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43EF6B-D87E-48C9-BF94-79C56F7F0540}"/>
              </a:ext>
            </a:extLst>
          </p:cNvPr>
          <p:cNvSpPr/>
          <p:nvPr/>
        </p:nvSpPr>
        <p:spPr>
          <a:xfrm>
            <a:off x="2485178" y="3844894"/>
            <a:ext cx="522837" cy="522837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DED794-AC77-47F6-B263-486659A3F154}"/>
              </a:ext>
            </a:extLst>
          </p:cNvPr>
          <p:cNvSpPr/>
          <p:nvPr/>
        </p:nvSpPr>
        <p:spPr>
          <a:xfrm>
            <a:off x="5089441" y="1691920"/>
            <a:ext cx="3118354" cy="3118354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343653-1F12-415E-8CE0-812091C8DAFF}"/>
              </a:ext>
            </a:extLst>
          </p:cNvPr>
          <p:cNvCxnSpPr>
            <a:cxnSpLocks/>
          </p:cNvCxnSpPr>
          <p:nvPr/>
        </p:nvCxnSpPr>
        <p:spPr>
          <a:xfrm flipV="1">
            <a:off x="3008014" y="3620821"/>
            <a:ext cx="2111721" cy="427776"/>
          </a:xfrm>
          <a:prstGeom prst="straightConnector1">
            <a:avLst/>
          </a:prstGeom>
          <a:ln w="762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60BC59-A785-4996-916E-E5CCFEB7A5C0}"/>
              </a:ext>
            </a:extLst>
          </p:cNvPr>
          <p:cNvGrpSpPr/>
          <p:nvPr/>
        </p:nvGrpSpPr>
        <p:grpSpPr>
          <a:xfrm>
            <a:off x="5796376" y="2037030"/>
            <a:ext cx="1699892" cy="2420670"/>
            <a:chOff x="8181488" y="2218099"/>
            <a:chExt cx="1360550" cy="19374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1E4A20-C424-45F1-9875-FD519831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93" t="57931" r="50148" b="25192"/>
            <a:stretch/>
          </p:blipFill>
          <p:spPr>
            <a:xfrm>
              <a:off x="8181488" y="2218099"/>
              <a:ext cx="1360550" cy="1937442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50BAEE-5D00-46C7-B318-CFFBF435FCDB}"/>
                </a:ext>
              </a:extLst>
            </p:cNvPr>
            <p:cNvCxnSpPr/>
            <p:nvPr/>
          </p:nvCxnSpPr>
          <p:spPr>
            <a:xfrm>
              <a:off x="8394943" y="2924269"/>
              <a:ext cx="923454" cy="0"/>
            </a:xfrm>
            <a:prstGeom prst="line">
              <a:avLst/>
            </a:prstGeom>
            <a:ln w="57150" cap="sq">
              <a:solidFill>
                <a:srgbClr val="FF00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CDD10E-50BF-4974-8696-581CC85C0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6016" y="2924269"/>
              <a:ext cx="0" cy="273750"/>
            </a:xfrm>
            <a:prstGeom prst="line">
              <a:avLst/>
            </a:prstGeom>
            <a:ln w="57150" cap="sq">
              <a:solidFill>
                <a:srgbClr val="FF00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875B14-85C7-4ACB-9CC3-1241C070A1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4943" y="2924269"/>
              <a:ext cx="0" cy="273750"/>
            </a:xfrm>
            <a:prstGeom prst="line">
              <a:avLst/>
            </a:prstGeom>
            <a:ln w="57150" cap="sq">
              <a:solidFill>
                <a:srgbClr val="FF00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465BB424-4161-431E-B3F2-2DCFC195FF62}"/>
                </a:ext>
              </a:extLst>
            </p:cNvPr>
            <p:cNvSpPr/>
            <p:nvPr/>
          </p:nvSpPr>
          <p:spPr>
            <a:xfrm>
              <a:off x="8763754" y="2924269"/>
              <a:ext cx="181059" cy="208229"/>
            </a:xfrm>
            <a:prstGeom prst="downArrow">
              <a:avLst/>
            </a:prstGeom>
            <a:solidFill>
              <a:srgbClr val="FF000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B69560C0-2291-4C6F-95D9-A3D0B7826170}"/>
                </a:ext>
              </a:extLst>
            </p:cNvPr>
            <p:cNvSpPr/>
            <p:nvPr/>
          </p:nvSpPr>
          <p:spPr>
            <a:xfrm rot="16200000">
              <a:off x="8424254" y="2967160"/>
              <a:ext cx="181059" cy="208229"/>
            </a:xfrm>
            <a:prstGeom prst="downArrow">
              <a:avLst/>
            </a:prstGeom>
            <a:solidFill>
              <a:srgbClr val="FF000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3A72A15E-7C6B-4719-BCE6-3E7E85667879}"/>
                </a:ext>
              </a:extLst>
            </p:cNvPr>
            <p:cNvSpPr/>
            <p:nvPr/>
          </p:nvSpPr>
          <p:spPr>
            <a:xfrm rot="5400000">
              <a:off x="9110878" y="2967160"/>
              <a:ext cx="181059" cy="208229"/>
            </a:xfrm>
            <a:prstGeom prst="downArrow">
              <a:avLst/>
            </a:prstGeom>
            <a:solidFill>
              <a:srgbClr val="FF000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702779-3C18-4C45-846A-24A61A722D21}"/>
                </a:ext>
              </a:extLst>
            </p:cNvPr>
            <p:cNvCxnSpPr/>
            <p:nvPr/>
          </p:nvCxnSpPr>
          <p:spPr>
            <a:xfrm>
              <a:off x="8394943" y="3336225"/>
              <a:ext cx="923454" cy="0"/>
            </a:xfrm>
            <a:prstGeom prst="line">
              <a:avLst/>
            </a:prstGeom>
            <a:ln w="57150" cap="sq">
              <a:solidFill>
                <a:srgbClr val="0070C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31B89C-4DD5-4F8D-ABFA-2344C32B6E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6016" y="3244785"/>
              <a:ext cx="0" cy="91440"/>
            </a:xfrm>
            <a:prstGeom prst="line">
              <a:avLst/>
            </a:prstGeom>
            <a:ln w="57150" cap="sq">
              <a:solidFill>
                <a:srgbClr val="0070C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4BE1DE-D4A4-4847-94C9-8234986D7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4943" y="3244785"/>
              <a:ext cx="0" cy="91440"/>
            </a:xfrm>
            <a:prstGeom prst="line">
              <a:avLst/>
            </a:prstGeom>
            <a:ln w="57150" cap="sq">
              <a:solidFill>
                <a:srgbClr val="0070C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027427C5-7A02-4975-A934-40DC80F869EF}"/>
                </a:ext>
              </a:extLst>
            </p:cNvPr>
            <p:cNvSpPr/>
            <p:nvPr/>
          </p:nvSpPr>
          <p:spPr>
            <a:xfrm rot="10800000">
              <a:off x="8763754" y="3150818"/>
              <a:ext cx="181059" cy="208229"/>
            </a:xfrm>
            <a:prstGeom prst="downArrow">
              <a:avLst/>
            </a:prstGeom>
            <a:solidFill>
              <a:srgbClr val="0070C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64F00D1B-96E8-48EB-AB7E-C8A9129230D1}"/>
                </a:ext>
              </a:extLst>
            </p:cNvPr>
            <p:cNvSpPr/>
            <p:nvPr/>
          </p:nvSpPr>
          <p:spPr>
            <a:xfrm rot="16200000">
              <a:off x="8437376" y="3155030"/>
              <a:ext cx="91441" cy="208229"/>
            </a:xfrm>
            <a:prstGeom prst="downArrow">
              <a:avLst/>
            </a:prstGeom>
            <a:solidFill>
              <a:srgbClr val="0070C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E9B66DE0-51C3-4FB8-8039-170E598ED074}"/>
                </a:ext>
              </a:extLst>
            </p:cNvPr>
            <p:cNvSpPr/>
            <p:nvPr/>
          </p:nvSpPr>
          <p:spPr>
            <a:xfrm rot="5400000">
              <a:off x="9181302" y="3153064"/>
              <a:ext cx="91441" cy="208229"/>
            </a:xfrm>
            <a:prstGeom prst="downArrow">
              <a:avLst/>
            </a:prstGeom>
            <a:solidFill>
              <a:srgbClr val="0070C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43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99C42D62-92D7-493D-97C8-771F46C8042D}"/>
              </a:ext>
            </a:extLst>
          </p:cNvPr>
          <p:cNvGrpSpPr/>
          <p:nvPr/>
        </p:nvGrpSpPr>
        <p:grpSpPr>
          <a:xfrm>
            <a:off x="756216" y="3129736"/>
            <a:ext cx="7631569" cy="806220"/>
            <a:chOff x="435976" y="3129736"/>
            <a:chExt cx="7631569" cy="806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C39639-2613-41E7-88C5-275AC47D5DBB}"/>
                </a:ext>
              </a:extLst>
            </p:cNvPr>
            <p:cNvSpPr txBox="1"/>
            <p:nvPr/>
          </p:nvSpPr>
          <p:spPr>
            <a:xfrm>
              <a:off x="1110723" y="3273504"/>
              <a:ext cx="69568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sz="2800" dirty="0"/>
                <a:t>Learning Occupants’ Thermal Comfort</a:t>
              </a:r>
            </a:p>
          </p:txBody>
        </p:sp>
        <p:grpSp>
          <p:nvGrpSpPr>
            <p:cNvPr id="3" name="그룹 6">
              <a:extLst>
                <a:ext uri="{FF2B5EF4-FFF2-40B4-BE49-F238E27FC236}">
                  <a16:creationId xmlns:a16="http://schemas.microsoft.com/office/drawing/2014/main" id="{1E1CE11D-046A-41F2-BE7F-346798ADC5E4}"/>
                </a:ext>
              </a:extLst>
            </p:cNvPr>
            <p:cNvGrpSpPr/>
            <p:nvPr/>
          </p:nvGrpSpPr>
          <p:grpSpPr>
            <a:xfrm>
              <a:off x="435976" y="3129736"/>
              <a:ext cx="592724" cy="806220"/>
              <a:chOff x="6228184" y="3318992"/>
              <a:chExt cx="2170529" cy="2952329"/>
            </a:xfrm>
          </p:grpSpPr>
          <p:grpSp>
            <p:nvGrpSpPr>
              <p:cNvPr id="5" name="그룹 7">
                <a:extLst>
                  <a:ext uri="{FF2B5EF4-FFF2-40B4-BE49-F238E27FC236}">
                    <a16:creationId xmlns:a16="http://schemas.microsoft.com/office/drawing/2014/main" id="{EF2DEC03-73E4-4F5D-9AB1-2B4D7DEA2A1B}"/>
                  </a:ext>
                </a:extLst>
              </p:cNvPr>
              <p:cNvGrpSpPr/>
              <p:nvPr/>
            </p:nvGrpSpPr>
            <p:grpSpPr>
              <a:xfrm>
                <a:off x="6228184" y="3318993"/>
                <a:ext cx="1388727" cy="2952328"/>
                <a:chOff x="6228184" y="3318993"/>
                <a:chExt cx="1388727" cy="2952328"/>
              </a:xfrm>
            </p:grpSpPr>
            <p:sp>
              <p:nvSpPr>
                <p:cNvPr id="28" name="타원 30">
                  <a:extLst>
                    <a:ext uri="{FF2B5EF4-FFF2-40B4-BE49-F238E27FC236}">
                      <a16:creationId xmlns:a16="http://schemas.microsoft.com/office/drawing/2014/main" id="{7E1DF081-16A4-417D-ABD8-B07BB1625F74}"/>
                    </a:ext>
                  </a:extLst>
                </p:cNvPr>
                <p:cNvSpPr/>
                <p:nvPr/>
              </p:nvSpPr>
              <p:spPr>
                <a:xfrm rot="5400000">
                  <a:off x="6228184" y="3318993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31">
                  <a:extLst>
                    <a:ext uri="{FF2B5EF4-FFF2-40B4-BE49-F238E27FC236}">
                      <a16:creationId xmlns:a16="http://schemas.microsoft.com/office/drawing/2014/main" id="{EC529357-1293-4BE6-B3DD-59631FB5E8E4}"/>
                    </a:ext>
                  </a:extLst>
                </p:cNvPr>
                <p:cNvSpPr/>
                <p:nvPr/>
              </p:nvSpPr>
              <p:spPr>
                <a:xfrm rot="5400000">
                  <a:off x="6228184" y="3709894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32">
                  <a:extLst>
                    <a:ext uri="{FF2B5EF4-FFF2-40B4-BE49-F238E27FC236}">
                      <a16:creationId xmlns:a16="http://schemas.microsoft.com/office/drawing/2014/main" id="{76D488C6-CD4F-4D3A-B27F-78476EC5A7B1}"/>
                    </a:ext>
                  </a:extLst>
                </p:cNvPr>
                <p:cNvSpPr/>
                <p:nvPr/>
              </p:nvSpPr>
              <p:spPr>
                <a:xfrm rot="5400000">
                  <a:off x="6228184" y="4100795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3">
                  <a:extLst>
                    <a:ext uri="{FF2B5EF4-FFF2-40B4-BE49-F238E27FC236}">
                      <a16:creationId xmlns:a16="http://schemas.microsoft.com/office/drawing/2014/main" id="{A4AE19DD-903B-4A8B-B3CA-14A15ED57F2B}"/>
                    </a:ext>
                  </a:extLst>
                </p:cNvPr>
                <p:cNvSpPr/>
                <p:nvPr/>
              </p:nvSpPr>
              <p:spPr>
                <a:xfrm rot="5400000">
                  <a:off x="6228184" y="4491696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타원 34">
                  <a:extLst>
                    <a:ext uri="{FF2B5EF4-FFF2-40B4-BE49-F238E27FC236}">
                      <a16:creationId xmlns:a16="http://schemas.microsoft.com/office/drawing/2014/main" id="{F3C9E590-9FED-48C5-8B9D-DE60C202A6DE}"/>
                    </a:ext>
                  </a:extLst>
                </p:cNvPr>
                <p:cNvSpPr/>
                <p:nvPr/>
              </p:nvSpPr>
              <p:spPr>
                <a:xfrm rot="5400000">
                  <a:off x="6228184" y="48825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타원 35">
                  <a:extLst>
                    <a:ext uri="{FF2B5EF4-FFF2-40B4-BE49-F238E27FC236}">
                      <a16:creationId xmlns:a16="http://schemas.microsoft.com/office/drawing/2014/main" id="{70FA7E46-4BFC-4E5A-AB51-C8FC6EABC969}"/>
                    </a:ext>
                  </a:extLst>
                </p:cNvPr>
                <p:cNvSpPr/>
                <p:nvPr/>
              </p:nvSpPr>
              <p:spPr>
                <a:xfrm rot="5400000">
                  <a:off x="6228184" y="5273498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6">
                  <a:extLst>
                    <a:ext uri="{FF2B5EF4-FFF2-40B4-BE49-F238E27FC236}">
                      <a16:creationId xmlns:a16="http://schemas.microsoft.com/office/drawing/2014/main" id="{E077C186-9541-42B7-863F-3BF5DA457693}"/>
                    </a:ext>
                  </a:extLst>
                </p:cNvPr>
                <p:cNvSpPr/>
                <p:nvPr/>
              </p:nvSpPr>
              <p:spPr>
                <a:xfrm rot="5400000">
                  <a:off x="6228184" y="5664399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7">
                  <a:extLst>
                    <a:ext uri="{FF2B5EF4-FFF2-40B4-BE49-F238E27FC236}">
                      <a16:creationId xmlns:a16="http://schemas.microsoft.com/office/drawing/2014/main" id="{714DCBC9-F1E6-4EA0-9AEE-78E7352FAB1F}"/>
                    </a:ext>
                  </a:extLst>
                </p:cNvPr>
                <p:cNvSpPr/>
                <p:nvPr/>
              </p:nvSpPr>
              <p:spPr>
                <a:xfrm rot="5400000">
                  <a:off x="6228184" y="60552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8">
                  <a:extLst>
                    <a:ext uri="{FF2B5EF4-FFF2-40B4-BE49-F238E27FC236}">
                      <a16:creationId xmlns:a16="http://schemas.microsoft.com/office/drawing/2014/main" id="{16C3F817-29D8-4E08-B265-421D6B911327}"/>
                    </a:ext>
                  </a:extLst>
                </p:cNvPr>
                <p:cNvSpPr/>
                <p:nvPr/>
              </p:nvSpPr>
              <p:spPr>
                <a:xfrm rot="5400000">
                  <a:off x="6619085" y="3318993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9">
                  <a:extLst>
                    <a:ext uri="{FF2B5EF4-FFF2-40B4-BE49-F238E27FC236}">
                      <a16:creationId xmlns:a16="http://schemas.microsoft.com/office/drawing/2014/main" id="{905B65C6-EFB6-49E7-B391-10F8D9DC9D8A}"/>
                    </a:ext>
                  </a:extLst>
                </p:cNvPr>
                <p:cNvSpPr/>
                <p:nvPr/>
              </p:nvSpPr>
              <p:spPr>
                <a:xfrm rot="5400000">
                  <a:off x="6619085" y="3709894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40">
                  <a:extLst>
                    <a:ext uri="{FF2B5EF4-FFF2-40B4-BE49-F238E27FC236}">
                      <a16:creationId xmlns:a16="http://schemas.microsoft.com/office/drawing/2014/main" id="{736422F0-A108-4DBC-AF8D-2F5424DFCF1C}"/>
                    </a:ext>
                  </a:extLst>
                </p:cNvPr>
                <p:cNvSpPr/>
                <p:nvPr/>
              </p:nvSpPr>
              <p:spPr>
                <a:xfrm rot="5400000">
                  <a:off x="6619085" y="4100795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41">
                  <a:extLst>
                    <a:ext uri="{FF2B5EF4-FFF2-40B4-BE49-F238E27FC236}">
                      <a16:creationId xmlns:a16="http://schemas.microsoft.com/office/drawing/2014/main" id="{FB933557-7FE2-4967-95FD-B0C32912AE7A}"/>
                    </a:ext>
                  </a:extLst>
                </p:cNvPr>
                <p:cNvSpPr/>
                <p:nvPr/>
              </p:nvSpPr>
              <p:spPr>
                <a:xfrm rot="5400000">
                  <a:off x="6619085" y="4491696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42">
                  <a:extLst>
                    <a:ext uri="{FF2B5EF4-FFF2-40B4-BE49-F238E27FC236}">
                      <a16:creationId xmlns:a16="http://schemas.microsoft.com/office/drawing/2014/main" id="{CB751F39-D515-43E1-9A0C-58D841A2342E}"/>
                    </a:ext>
                  </a:extLst>
                </p:cNvPr>
                <p:cNvSpPr/>
                <p:nvPr/>
              </p:nvSpPr>
              <p:spPr>
                <a:xfrm rot="5400000">
                  <a:off x="6619085" y="48825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3">
                  <a:extLst>
                    <a:ext uri="{FF2B5EF4-FFF2-40B4-BE49-F238E27FC236}">
                      <a16:creationId xmlns:a16="http://schemas.microsoft.com/office/drawing/2014/main" id="{65519AA6-9CA9-4DDD-8E51-47D330D9AFBD}"/>
                    </a:ext>
                  </a:extLst>
                </p:cNvPr>
                <p:cNvSpPr/>
                <p:nvPr/>
              </p:nvSpPr>
              <p:spPr>
                <a:xfrm rot="5400000">
                  <a:off x="6619085" y="5273498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4">
                  <a:extLst>
                    <a:ext uri="{FF2B5EF4-FFF2-40B4-BE49-F238E27FC236}">
                      <a16:creationId xmlns:a16="http://schemas.microsoft.com/office/drawing/2014/main" id="{8261E340-AA01-4A13-B6B8-05B3CFDDAE31}"/>
                    </a:ext>
                  </a:extLst>
                </p:cNvPr>
                <p:cNvSpPr/>
                <p:nvPr/>
              </p:nvSpPr>
              <p:spPr>
                <a:xfrm rot="5400000">
                  <a:off x="6619085" y="5664399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5">
                  <a:extLst>
                    <a:ext uri="{FF2B5EF4-FFF2-40B4-BE49-F238E27FC236}">
                      <a16:creationId xmlns:a16="http://schemas.microsoft.com/office/drawing/2014/main" id="{CE187825-6A37-4EF7-BA75-69A985AAA344}"/>
                    </a:ext>
                  </a:extLst>
                </p:cNvPr>
                <p:cNvSpPr/>
                <p:nvPr/>
              </p:nvSpPr>
              <p:spPr>
                <a:xfrm rot="5400000">
                  <a:off x="6619085" y="60552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6">
                  <a:extLst>
                    <a:ext uri="{FF2B5EF4-FFF2-40B4-BE49-F238E27FC236}">
                      <a16:creationId xmlns:a16="http://schemas.microsoft.com/office/drawing/2014/main" id="{9A0C1901-493C-4177-BD24-AA038FC3A018}"/>
                    </a:ext>
                  </a:extLst>
                </p:cNvPr>
                <p:cNvSpPr/>
                <p:nvPr/>
              </p:nvSpPr>
              <p:spPr>
                <a:xfrm rot="5400000">
                  <a:off x="7009986" y="3318993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7">
                  <a:extLst>
                    <a:ext uri="{FF2B5EF4-FFF2-40B4-BE49-F238E27FC236}">
                      <a16:creationId xmlns:a16="http://schemas.microsoft.com/office/drawing/2014/main" id="{B18CA960-A90A-4AE6-8B47-0349B64974A4}"/>
                    </a:ext>
                  </a:extLst>
                </p:cNvPr>
                <p:cNvSpPr/>
                <p:nvPr/>
              </p:nvSpPr>
              <p:spPr>
                <a:xfrm rot="5400000">
                  <a:off x="7009986" y="3709894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8">
                  <a:extLst>
                    <a:ext uri="{FF2B5EF4-FFF2-40B4-BE49-F238E27FC236}">
                      <a16:creationId xmlns:a16="http://schemas.microsoft.com/office/drawing/2014/main" id="{C8029536-C33F-4C58-AE4C-1446C5D9A7CF}"/>
                    </a:ext>
                  </a:extLst>
                </p:cNvPr>
                <p:cNvSpPr/>
                <p:nvPr/>
              </p:nvSpPr>
              <p:spPr>
                <a:xfrm rot="5400000">
                  <a:off x="7009986" y="4491696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9">
                  <a:extLst>
                    <a:ext uri="{FF2B5EF4-FFF2-40B4-BE49-F238E27FC236}">
                      <a16:creationId xmlns:a16="http://schemas.microsoft.com/office/drawing/2014/main" id="{0622FB25-EDD7-406D-A9A4-49B92FBE16A8}"/>
                    </a:ext>
                  </a:extLst>
                </p:cNvPr>
                <p:cNvSpPr/>
                <p:nvPr/>
              </p:nvSpPr>
              <p:spPr>
                <a:xfrm rot="5400000">
                  <a:off x="7009986" y="48825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50">
                  <a:extLst>
                    <a:ext uri="{FF2B5EF4-FFF2-40B4-BE49-F238E27FC236}">
                      <a16:creationId xmlns:a16="http://schemas.microsoft.com/office/drawing/2014/main" id="{E671C0CD-5269-402F-98DD-AC47D3A9ACA1}"/>
                    </a:ext>
                  </a:extLst>
                </p:cNvPr>
                <p:cNvSpPr/>
                <p:nvPr/>
              </p:nvSpPr>
              <p:spPr>
                <a:xfrm rot="5400000">
                  <a:off x="7009986" y="5664399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51">
                  <a:extLst>
                    <a:ext uri="{FF2B5EF4-FFF2-40B4-BE49-F238E27FC236}">
                      <a16:creationId xmlns:a16="http://schemas.microsoft.com/office/drawing/2014/main" id="{76D08418-1955-4090-8590-A536C4C43B02}"/>
                    </a:ext>
                  </a:extLst>
                </p:cNvPr>
                <p:cNvSpPr/>
                <p:nvPr/>
              </p:nvSpPr>
              <p:spPr>
                <a:xfrm rot="5400000">
                  <a:off x="7009986" y="60552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타원 52">
                  <a:extLst>
                    <a:ext uri="{FF2B5EF4-FFF2-40B4-BE49-F238E27FC236}">
                      <a16:creationId xmlns:a16="http://schemas.microsoft.com/office/drawing/2014/main" id="{A8909D60-EEE2-4E0A-8177-78646B02B339}"/>
                    </a:ext>
                  </a:extLst>
                </p:cNvPr>
                <p:cNvSpPr/>
                <p:nvPr/>
              </p:nvSpPr>
              <p:spPr>
                <a:xfrm rot="5400000">
                  <a:off x="7400887" y="3318993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3">
                  <a:extLst>
                    <a:ext uri="{FF2B5EF4-FFF2-40B4-BE49-F238E27FC236}">
                      <a16:creationId xmlns:a16="http://schemas.microsoft.com/office/drawing/2014/main" id="{9B32385B-00C3-4A82-A3CA-62194D55A755}"/>
                    </a:ext>
                  </a:extLst>
                </p:cNvPr>
                <p:cNvSpPr/>
                <p:nvPr/>
              </p:nvSpPr>
              <p:spPr>
                <a:xfrm rot="5400000">
                  <a:off x="7400887" y="3709894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4">
                  <a:extLst>
                    <a:ext uri="{FF2B5EF4-FFF2-40B4-BE49-F238E27FC236}">
                      <a16:creationId xmlns:a16="http://schemas.microsoft.com/office/drawing/2014/main" id="{2D79DAAC-8D6A-483E-AA9B-A0EE5796EA2D}"/>
                    </a:ext>
                  </a:extLst>
                </p:cNvPr>
                <p:cNvSpPr/>
                <p:nvPr/>
              </p:nvSpPr>
              <p:spPr>
                <a:xfrm rot="5400000">
                  <a:off x="7400887" y="4491696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5">
                  <a:extLst>
                    <a:ext uri="{FF2B5EF4-FFF2-40B4-BE49-F238E27FC236}">
                      <a16:creationId xmlns:a16="http://schemas.microsoft.com/office/drawing/2014/main" id="{B9EEFF17-C4E1-4CF6-A502-A85643BD0631}"/>
                    </a:ext>
                  </a:extLst>
                </p:cNvPr>
                <p:cNvSpPr/>
                <p:nvPr/>
              </p:nvSpPr>
              <p:spPr>
                <a:xfrm rot="5400000">
                  <a:off x="7400887" y="48825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6">
                  <a:extLst>
                    <a:ext uri="{FF2B5EF4-FFF2-40B4-BE49-F238E27FC236}">
                      <a16:creationId xmlns:a16="http://schemas.microsoft.com/office/drawing/2014/main" id="{CF651FFF-1707-439D-BA54-8D37E00C21CC}"/>
                    </a:ext>
                  </a:extLst>
                </p:cNvPr>
                <p:cNvSpPr/>
                <p:nvPr/>
              </p:nvSpPr>
              <p:spPr>
                <a:xfrm rot="5400000">
                  <a:off x="7400887" y="5664399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7">
                  <a:extLst>
                    <a:ext uri="{FF2B5EF4-FFF2-40B4-BE49-F238E27FC236}">
                      <a16:creationId xmlns:a16="http://schemas.microsoft.com/office/drawing/2014/main" id="{8B6D7F35-A03D-4B48-8C88-20D2BF355E20}"/>
                    </a:ext>
                  </a:extLst>
                </p:cNvPr>
                <p:cNvSpPr/>
                <p:nvPr/>
              </p:nvSpPr>
              <p:spPr>
                <a:xfrm rot="5400000">
                  <a:off x="7400887" y="6055297"/>
                  <a:ext cx="216024" cy="2160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8">
                <a:extLst>
                  <a:ext uri="{FF2B5EF4-FFF2-40B4-BE49-F238E27FC236}">
                    <a16:creationId xmlns:a16="http://schemas.microsoft.com/office/drawing/2014/main" id="{C22A0644-1C7C-47C4-8655-E878FFF9FB70}"/>
                  </a:ext>
                </a:extLst>
              </p:cNvPr>
              <p:cNvGrpSpPr/>
              <p:nvPr/>
            </p:nvGrpSpPr>
            <p:grpSpPr>
              <a:xfrm>
                <a:off x="7791788" y="3318992"/>
                <a:ext cx="606925" cy="2952328"/>
                <a:chOff x="7791788" y="3318992"/>
                <a:chExt cx="606925" cy="2952328"/>
              </a:xfrm>
            </p:grpSpPr>
            <p:sp>
              <p:nvSpPr>
                <p:cNvPr id="15" name="타원 17">
                  <a:extLst>
                    <a:ext uri="{FF2B5EF4-FFF2-40B4-BE49-F238E27FC236}">
                      <a16:creationId xmlns:a16="http://schemas.microsoft.com/office/drawing/2014/main" id="{9D4DC758-6527-42EC-9DCC-E017B9DB4B49}"/>
                    </a:ext>
                  </a:extLst>
                </p:cNvPr>
                <p:cNvSpPr/>
                <p:nvPr/>
              </p:nvSpPr>
              <p:spPr>
                <a:xfrm rot="5400000">
                  <a:off x="7791788" y="3318992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8">
                  <a:extLst>
                    <a:ext uri="{FF2B5EF4-FFF2-40B4-BE49-F238E27FC236}">
                      <a16:creationId xmlns:a16="http://schemas.microsoft.com/office/drawing/2014/main" id="{6F4FADAA-BDE3-418B-ADF1-5EEE432C6C5A}"/>
                    </a:ext>
                  </a:extLst>
                </p:cNvPr>
                <p:cNvSpPr/>
                <p:nvPr/>
              </p:nvSpPr>
              <p:spPr>
                <a:xfrm rot="5400000">
                  <a:off x="7791788" y="3709893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9">
                  <a:extLst>
                    <a:ext uri="{FF2B5EF4-FFF2-40B4-BE49-F238E27FC236}">
                      <a16:creationId xmlns:a16="http://schemas.microsoft.com/office/drawing/2014/main" id="{94882338-F098-466E-8E0B-C759154B3112}"/>
                    </a:ext>
                  </a:extLst>
                </p:cNvPr>
                <p:cNvSpPr/>
                <p:nvPr/>
              </p:nvSpPr>
              <p:spPr>
                <a:xfrm rot="5400000">
                  <a:off x="7791788" y="4100794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20">
                  <a:extLst>
                    <a:ext uri="{FF2B5EF4-FFF2-40B4-BE49-F238E27FC236}">
                      <a16:creationId xmlns:a16="http://schemas.microsoft.com/office/drawing/2014/main" id="{E2095730-0CE0-4036-9ABE-2FA70D6FB2FB}"/>
                    </a:ext>
                  </a:extLst>
                </p:cNvPr>
                <p:cNvSpPr/>
                <p:nvPr/>
              </p:nvSpPr>
              <p:spPr>
                <a:xfrm rot="5400000">
                  <a:off x="7791788" y="4491695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21">
                  <a:extLst>
                    <a:ext uri="{FF2B5EF4-FFF2-40B4-BE49-F238E27FC236}">
                      <a16:creationId xmlns:a16="http://schemas.microsoft.com/office/drawing/2014/main" id="{2C2B6E55-986E-45FC-B60B-CB05F8913291}"/>
                    </a:ext>
                  </a:extLst>
                </p:cNvPr>
                <p:cNvSpPr/>
                <p:nvPr/>
              </p:nvSpPr>
              <p:spPr>
                <a:xfrm rot="5400000">
                  <a:off x="7791788" y="4882596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22">
                  <a:extLst>
                    <a:ext uri="{FF2B5EF4-FFF2-40B4-BE49-F238E27FC236}">
                      <a16:creationId xmlns:a16="http://schemas.microsoft.com/office/drawing/2014/main" id="{81077D79-775A-4FA8-B088-4F0EFAB98304}"/>
                    </a:ext>
                  </a:extLst>
                </p:cNvPr>
                <p:cNvSpPr/>
                <p:nvPr/>
              </p:nvSpPr>
              <p:spPr>
                <a:xfrm rot="5400000">
                  <a:off x="7791788" y="5273497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3">
                  <a:extLst>
                    <a:ext uri="{FF2B5EF4-FFF2-40B4-BE49-F238E27FC236}">
                      <a16:creationId xmlns:a16="http://schemas.microsoft.com/office/drawing/2014/main" id="{C905D8C3-D616-4DAF-9975-9941D96AF551}"/>
                    </a:ext>
                  </a:extLst>
                </p:cNvPr>
                <p:cNvSpPr/>
                <p:nvPr/>
              </p:nvSpPr>
              <p:spPr>
                <a:xfrm rot="5400000">
                  <a:off x="7791788" y="5664398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4">
                  <a:extLst>
                    <a:ext uri="{FF2B5EF4-FFF2-40B4-BE49-F238E27FC236}">
                      <a16:creationId xmlns:a16="http://schemas.microsoft.com/office/drawing/2014/main" id="{9FEDF5D7-D7C6-4F22-9691-77E18E6A046D}"/>
                    </a:ext>
                  </a:extLst>
                </p:cNvPr>
                <p:cNvSpPr/>
                <p:nvPr/>
              </p:nvSpPr>
              <p:spPr>
                <a:xfrm rot="5400000">
                  <a:off x="7791788" y="6055296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5">
                  <a:extLst>
                    <a:ext uri="{FF2B5EF4-FFF2-40B4-BE49-F238E27FC236}">
                      <a16:creationId xmlns:a16="http://schemas.microsoft.com/office/drawing/2014/main" id="{919AD099-5CC6-4ED2-9DB6-562EC24BE362}"/>
                    </a:ext>
                  </a:extLst>
                </p:cNvPr>
                <p:cNvSpPr/>
                <p:nvPr/>
              </p:nvSpPr>
              <p:spPr>
                <a:xfrm rot="5400000">
                  <a:off x="8182689" y="3709893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6">
                  <a:extLst>
                    <a:ext uri="{FF2B5EF4-FFF2-40B4-BE49-F238E27FC236}">
                      <a16:creationId xmlns:a16="http://schemas.microsoft.com/office/drawing/2014/main" id="{BE1A0992-0410-4467-B533-B2B3E447E795}"/>
                    </a:ext>
                  </a:extLst>
                </p:cNvPr>
                <p:cNvSpPr/>
                <p:nvPr/>
              </p:nvSpPr>
              <p:spPr>
                <a:xfrm rot="5400000">
                  <a:off x="8182689" y="4100794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7">
                  <a:extLst>
                    <a:ext uri="{FF2B5EF4-FFF2-40B4-BE49-F238E27FC236}">
                      <a16:creationId xmlns:a16="http://schemas.microsoft.com/office/drawing/2014/main" id="{98DA071C-D41C-4DAC-9776-B28BCBA724DC}"/>
                    </a:ext>
                  </a:extLst>
                </p:cNvPr>
                <p:cNvSpPr/>
                <p:nvPr/>
              </p:nvSpPr>
              <p:spPr>
                <a:xfrm rot="5400000">
                  <a:off x="8182689" y="4882596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8">
                  <a:extLst>
                    <a:ext uri="{FF2B5EF4-FFF2-40B4-BE49-F238E27FC236}">
                      <a16:creationId xmlns:a16="http://schemas.microsoft.com/office/drawing/2014/main" id="{C526B9DF-ED46-4CB9-9208-51BEF07D616D}"/>
                    </a:ext>
                  </a:extLst>
                </p:cNvPr>
                <p:cNvSpPr/>
                <p:nvPr/>
              </p:nvSpPr>
              <p:spPr>
                <a:xfrm rot="5400000">
                  <a:off x="8182689" y="5273497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9">
                  <a:extLst>
                    <a:ext uri="{FF2B5EF4-FFF2-40B4-BE49-F238E27FC236}">
                      <a16:creationId xmlns:a16="http://schemas.microsoft.com/office/drawing/2014/main" id="{9162F2B6-542E-46F4-8B25-03299817F79A}"/>
                    </a:ext>
                  </a:extLst>
                </p:cNvPr>
                <p:cNvSpPr/>
                <p:nvPr/>
              </p:nvSpPr>
              <p:spPr>
                <a:xfrm rot="5400000">
                  <a:off x="8182689" y="5664398"/>
                  <a:ext cx="216024" cy="2160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9">
                <a:extLst>
                  <a:ext uri="{FF2B5EF4-FFF2-40B4-BE49-F238E27FC236}">
                    <a16:creationId xmlns:a16="http://schemas.microsoft.com/office/drawing/2014/main" id="{E73A6579-D883-4072-8B55-3F675B066396}"/>
                  </a:ext>
                </a:extLst>
              </p:cNvPr>
              <p:cNvGrpSpPr/>
              <p:nvPr/>
            </p:nvGrpSpPr>
            <p:grpSpPr>
              <a:xfrm>
                <a:off x="7009986" y="3318993"/>
                <a:ext cx="1388727" cy="2952328"/>
                <a:chOff x="7009986" y="3318993"/>
                <a:chExt cx="1388727" cy="2952328"/>
              </a:xfrm>
            </p:grpSpPr>
            <p:sp>
              <p:nvSpPr>
                <p:cNvPr id="8" name="타원 10">
                  <a:extLst>
                    <a:ext uri="{FF2B5EF4-FFF2-40B4-BE49-F238E27FC236}">
                      <a16:creationId xmlns:a16="http://schemas.microsoft.com/office/drawing/2014/main" id="{A03D033F-6D01-42F8-85CF-06DE49E8AE74}"/>
                    </a:ext>
                  </a:extLst>
                </p:cNvPr>
                <p:cNvSpPr/>
                <p:nvPr/>
              </p:nvSpPr>
              <p:spPr>
                <a:xfrm rot="5400000">
                  <a:off x="7009986" y="4100795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11">
                  <a:extLst>
                    <a:ext uri="{FF2B5EF4-FFF2-40B4-BE49-F238E27FC236}">
                      <a16:creationId xmlns:a16="http://schemas.microsoft.com/office/drawing/2014/main" id="{DED2A441-591A-4BF1-A137-7856020DD5DB}"/>
                    </a:ext>
                  </a:extLst>
                </p:cNvPr>
                <p:cNvSpPr/>
                <p:nvPr/>
              </p:nvSpPr>
              <p:spPr>
                <a:xfrm rot="5400000">
                  <a:off x="7400887" y="4100795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타원 12">
                  <a:extLst>
                    <a:ext uri="{FF2B5EF4-FFF2-40B4-BE49-F238E27FC236}">
                      <a16:creationId xmlns:a16="http://schemas.microsoft.com/office/drawing/2014/main" id="{83FBEDE8-567F-43C5-B0CF-4E1618A4830C}"/>
                    </a:ext>
                  </a:extLst>
                </p:cNvPr>
                <p:cNvSpPr/>
                <p:nvPr/>
              </p:nvSpPr>
              <p:spPr>
                <a:xfrm rot="5400000">
                  <a:off x="7009986" y="5273497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3">
                  <a:extLst>
                    <a:ext uri="{FF2B5EF4-FFF2-40B4-BE49-F238E27FC236}">
                      <a16:creationId xmlns:a16="http://schemas.microsoft.com/office/drawing/2014/main" id="{8ABBC14B-0867-4C6B-9D42-27DE08366E8B}"/>
                    </a:ext>
                  </a:extLst>
                </p:cNvPr>
                <p:cNvSpPr/>
                <p:nvPr/>
              </p:nvSpPr>
              <p:spPr>
                <a:xfrm rot="5400000">
                  <a:off x="7400887" y="5273497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4">
                  <a:extLst>
                    <a:ext uri="{FF2B5EF4-FFF2-40B4-BE49-F238E27FC236}">
                      <a16:creationId xmlns:a16="http://schemas.microsoft.com/office/drawing/2014/main" id="{9B37734B-1A44-445C-9358-810C535B652F}"/>
                    </a:ext>
                  </a:extLst>
                </p:cNvPr>
                <p:cNvSpPr/>
                <p:nvPr/>
              </p:nvSpPr>
              <p:spPr>
                <a:xfrm rot="5400000">
                  <a:off x="8182689" y="3318993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5">
                  <a:extLst>
                    <a:ext uri="{FF2B5EF4-FFF2-40B4-BE49-F238E27FC236}">
                      <a16:creationId xmlns:a16="http://schemas.microsoft.com/office/drawing/2014/main" id="{ECEEB451-FAF9-483A-BC74-B76F5EDEB0DF}"/>
                    </a:ext>
                  </a:extLst>
                </p:cNvPr>
                <p:cNvSpPr/>
                <p:nvPr/>
              </p:nvSpPr>
              <p:spPr>
                <a:xfrm rot="5400000">
                  <a:off x="8182689" y="4491695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6">
                  <a:extLst>
                    <a:ext uri="{FF2B5EF4-FFF2-40B4-BE49-F238E27FC236}">
                      <a16:creationId xmlns:a16="http://schemas.microsoft.com/office/drawing/2014/main" id="{C8868BF8-95D2-439A-A215-2DA2A28F8AF0}"/>
                    </a:ext>
                  </a:extLst>
                </p:cNvPr>
                <p:cNvSpPr/>
                <p:nvPr/>
              </p:nvSpPr>
              <p:spPr>
                <a:xfrm rot="5400000">
                  <a:off x="8182689" y="6055297"/>
                  <a:ext cx="216024" cy="2160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E5647B-BADE-4B6F-997D-11052562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393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9597-DE71-403E-9BBD-C8A5F022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E1FC4-3C05-4BF0-B0FD-F2976AF1D411}"/>
              </a:ext>
            </a:extLst>
          </p:cNvPr>
          <p:cNvSpPr/>
          <p:nvPr/>
        </p:nvSpPr>
        <p:spPr>
          <a:xfrm rot="16200000">
            <a:off x="683608" y="3578988"/>
            <a:ext cx="2480310" cy="6072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EF18F38-7D5A-4CCA-A060-4450008122DB}"/>
              </a:ext>
            </a:extLst>
          </p:cNvPr>
          <p:cNvSpPr/>
          <p:nvPr/>
        </p:nvSpPr>
        <p:spPr>
          <a:xfrm rot="5400000">
            <a:off x="1834467" y="4729846"/>
            <a:ext cx="178594" cy="607219"/>
          </a:xfrm>
          <a:custGeom>
            <a:avLst/>
            <a:gdLst>
              <a:gd name="connsiteX0" fmla="*/ 0 w 238125"/>
              <a:gd name="connsiteY0" fmla="*/ 0 h 809625"/>
              <a:gd name="connsiteX1" fmla="*/ 238125 w 238125"/>
              <a:gd name="connsiteY1" fmla="*/ 0 h 809625"/>
              <a:gd name="connsiteX2" fmla="*/ 238125 w 238125"/>
              <a:gd name="connsiteY2" fmla="*/ 809625 h 809625"/>
              <a:gd name="connsiteX3" fmla="*/ 0 w 238125"/>
              <a:gd name="connsiteY3" fmla="*/ 809625 h 809625"/>
              <a:gd name="connsiteX4" fmla="*/ 0 w 238125"/>
              <a:gd name="connsiteY4" fmla="*/ 663574 h 809625"/>
              <a:gd name="connsiteX5" fmla="*/ 76199 w 238125"/>
              <a:gd name="connsiteY5" fmla="*/ 663574 h 809625"/>
              <a:gd name="connsiteX6" fmla="*/ 76199 w 238125"/>
              <a:gd name="connsiteY6" fmla="*/ 723899 h 809625"/>
              <a:gd name="connsiteX7" fmla="*/ 161927 w 238125"/>
              <a:gd name="connsiteY7" fmla="*/ 723899 h 809625"/>
              <a:gd name="connsiteX8" fmla="*/ 161927 w 238125"/>
              <a:gd name="connsiteY8" fmla="*/ 85725 h 809625"/>
              <a:gd name="connsiteX9" fmla="*/ 76199 w 238125"/>
              <a:gd name="connsiteY9" fmla="*/ 85725 h 809625"/>
              <a:gd name="connsiteX10" fmla="*/ 76199 w 238125"/>
              <a:gd name="connsiteY10" fmla="*/ 146050 h 809625"/>
              <a:gd name="connsiteX11" fmla="*/ 0 w 238125"/>
              <a:gd name="connsiteY11" fmla="*/ 146050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125" h="809625">
                <a:moveTo>
                  <a:pt x="0" y="0"/>
                </a:moveTo>
                <a:lnTo>
                  <a:pt x="238125" y="0"/>
                </a:lnTo>
                <a:lnTo>
                  <a:pt x="238125" y="809625"/>
                </a:lnTo>
                <a:lnTo>
                  <a:pt x="0" y="809625"/>
                </a:lnTo>
                <a:lnTo>
                  <a:pt x="0" y="663574"/>
                </a:lnTo>
                <a:lnTo>
                  <a:pt x="76199" y="663574"/>
                </a:lnTo>
                <a:lnTo>
                  <a:pt x="76199" y="723899"/>
                </a:lnTo>
                <a:lnTo>
                  <a:pt x="161927" y="723899"/>
                </a:lnTo>
                <a:lnTo>
                  <a:pt x="161927" y="85725"/>
                </a:lnTo>
                <a:lnTo>
                  <a:pt x="76199" y="85725"/>
                </a:lnTo>
                <a:lnTo>
                  <a:pt x="76199" y="146050"/>
                </a:lnTo>
                <a:lnTo>
                  <a:pt x="0" y="1460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780F400-4CEB-499D-8A47-9CF59DAE86B8}"/>
              </a:ext>
            </a:extLst>
          </p:cNvPr>
          <p:cNvSpPr/>
          <p:nvPr/>
        </p:nvSpPr>
        <p:spPr>
          <a:xfrm rot="16200000">
            <a:off x="1834467" y="2428130"/>
            <a:ext cx="178594" cy="607219"/>
          </a:xfrm>
          <a:custGeom>
            <a:avLst/>
            <a:gdLst>
              <a:gd name="connsiteX0" fmla="*/ 0 w 238125"/>
              <a:gd name="connsiteY0" fmla="*/ 0 h 809625"/>
              <a:gd name="connsiteX1" fmla="*/ 238125 w 238125"/>
              <a:gd name="connsiteY1" fmla="*/ 0 h 809625"/>
              <a:gd name="connsiteX2" fmla="*/ 238125 w 238125"/>
              <a:gd name="connsiteY2" fmla="*/ 809625 h 809625"/>
              <a:gd name="connsiteX3" fmla="*/ 0 w 238125"/>
              <a:gd name="connsiteY3" fmla="*/ 809625 h 809625"/>
              <a:gd name="connsiteX4" fmla="*/ 0 w 238125"/>
              <a:gd name="connsiteY4" fmla="*/ 663574 h 809625"/>
              <a:gd name="connsiteX5" fmla="*/ 76199 w 238125"/>
              <a:gd name="connsiteY5" fmla="*/ 663574 h 809625"/>
              <a:gd name="connsiteX6" fmla="*/ 76199 w 238125"/>
              <a:gd name="connsiteY6" fmla="*/ 723899 h 809625"/>
              <a:gd name="connsiteX7" fmla="*/ 161927 w 238125"/>
              <a:gd name="connsiteY7" fmla="*/ 723899 h 809625"/>
              <a:gd name="connsiteX8" fmla="*/ 161927 w 238125"/>
              <a:gd name="connsiteY8" fmla="*/ 85725 h 809625"/>
              <a:gd name="connsiteX9" fmla="*/ 76199 w 238125"/>
              <a:gd name="connsiteY9" fmla="*/ 85725 h 809625"/>
              <a:gd name="connsiteX10" fmla="*/ 76199 w 238125"/>
              <a:gd name="connsiteY10" fmla="*/ 146050 h 809625"/>
              <a:gd name="connsiteX11" fmla="*/ 0 w 238125"/>
              <a:gd name="connsiteY11" fmla="*/ 146050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125" h="809625">
                <a:moveTo>
                  <a:pt x="0" y="0"/>
                </a:moveTo>
                <a:lnTo>
                  <a:pt x="238125" y="0"/>
                </a:lnTo>
                <a:lnTo>
                  <a:pt x="238125" y="809625"/>
                </a:lnTo>
                <a:lnTo>
                  <a:pt x="0" y="809625"/>
                </a:lnTo>
                <a:lnTo>
                  <a:pt x="0" y="663574"/>
                </a:lnTo>
                <a:lnTo>
                  <a:pt x="76199" y="663574"/>
                </a:lnTo>
                <a:lnTo>
                  <a:pt x="76199" y="723899"/>
                </a:lnTo>
                <a:lnTo>
                  <a:pt x="161927" y="723899"/>
                </a:lnTo>
                <a:lnTo>
                  <a:pt x="161927" y="85725"/>
                </a:lnTo>
                <a:lnTo>
                  <a:pt x="76199" y="85725"/>
                </a:lnTo>
                <a:lnTo>
                  <a:pt x="76199" y="146050"/>
                </a:lnTo>
                <a:lnTo>
                  <a:pt x="0" y="1460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F6787-1CD9-429D-B812-4A255A5E13F8}"/>
              </a:ext>
            </a:extLst>
          </p:cNvPr>
          <p:cNvSpPr/>
          <p:nvPr/>
        </p:nvSpPr>
        <p:spPr>
          <a:xfrm rot="16200000">
            <a:off x="2314493" y="3888311"/>
            <a:ext cx="1234440" cy="123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9CD3FC-0856-412D-9F85-7B4F32D62FE9}"/>
              </a:ext>
            </a:extLst>
          </p:cNvPr>
          <p:cNvSpPr/>
          <p:nvPr/>
        </p:nvSpPr>
        <p:spPr>
          <a:xfrm rot="16200000">
            <a:off x="2314493" y="2642441"/>
            <a:ext cx="1234440" cy="123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6216A-D382-4429-A973-E74AF715D3EC}"/>
              </a:ext>
            </a:extLst>
          </p:cNvPr>
          <p:cNvSpPr/>
          <p:nvPr/>
        </p:nvSpPr>
        <p:spPr>
          <a:xfrm rot="16200000">
            <a:off x="2777562" y="3601384"/>
            <a:ext cx="2482596" cy="56013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E74BC-C883-4A61-A0E1-A4028F752EB6}"/>
              </a:ext>
            </a:extLst>
          </p:cNvPr>
          <p:cNvSpPr/>
          <p:nvPr/>
        </p:nvSpPr>
        <p:spPr>
          <a:xfrm rot="16200000">
            <a:off x="2451653" y="4025471"/>
            <a:ext cx="960120" cy="9601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0F010-12F7-4A50-9C3C-7B96DF27D857}"/>
              </a:ext>
            </a:extLst>
          </p:cNvPr>
          <p:cNvSpPr/>
          <p:nvPr/>
        </p:nvSpPr>
        <p:spPr>
          <a:xfrm rot="16200000">
            <a:off x="2451653" y="2779601"/>
            <a:ext cx="960120" cy="9601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C43125-3496-4B70-85FE-4938A543F471}"/>
              </a:ext>
            </a:extLst>
          </p:cNvPr>
          <p:cNvSpPr/>
          <p:nvPr/>
        </p:nvSpPr>
        <p:spPr>
          <a:xfrm rot="16200000">
            <a:off x="1030778" y="3839037"/>
            <a:ext cx="2480310" cy="871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72D8B-CB0D-4A7F-ABDF-B916A7E22540}"/>
              </a:ext>
            </a:extLst>
          </p:cNvPr>
          <p:cNvSpPr/>
          <p:nvPr/>
        </p:nvSpPr>
        <p:spPr>
          <a:xfrm rot="16200000">
            <a:off x="336438" y="3839037"/>
            <a:ext cx="2480310" cy="871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97B46A-7CCA-4FA9-BE7B-81D1B1040583}"/>
              </a:ext>
            </a:extLst>
          </p:cNvPr>
          <p:cNvSpPr/>
          <p:nvPr/>
        </p:nvSpPr>
        <p:spPr>
          <a:xfrm rot="16200000">
            <a:off x="1440929" y="3868310"/>
            <a:ext cx="148590" cy="3429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3E348A-86A8-478E-ACFF-A35AAD75F161}"/>
              </a:ext>
            </a:extLst>
          </p:cNvPr>
          <p:cNvSpPr/>
          <p:nvPr/>
        </p:nvSpPr>
        <p:spPr>
          <a:xfrm rot="16200000">
            <a:off x="2239452" y="3868309"/>
            <a:ext cx="148590" cy="3429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F409F-CCA3-4C7B-9224-79795660F399}"/>
              </a:ext>
            </a:extLst>
          </p:cNvPr>
          <p:cNvSpPr/>
          <p:nvPr/>
        </p:nvSpPr>
        <p:spPr>
          <a:xfrm rot="16200000">
            <a:off x="3474638" y="3865451"/>
            <a:ext cx="148590" cy="3429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4ED9EB-81BE-4BF4-90CB-51657A0E91C9}"/>
              </a:ext>
            </a:extLst>
          </p:cNvPr>
          <p:cNvSpPr/>
          <p:nvPr/>
        </p:nvSpPr>
        <p:spPr>
          <a:xfrm rot="16200000">
            <a:off x="4245350" y="3871166"/>
            <a:ext cx="148590" cy="3429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D9B4F-0A81-4C96-B142-A653746962D7}"/>
              </a:ext>
            </a:extLst>
          </p:cNvPr>
          <p:cNvSpPr/>
          <p:nvPr/>
        </p:nvSpPr>
        <p:spPr>
          <a:xfrm rot="16200000">
            <a:off x="1545113" y="3869381"/>
            <a:ext cx="148590" cy="34290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06DDCF-7CD5-4BA9-B3FE-2C2E11380A70}"/>
              </a:ext>
            </a:extLst>
          </p:cNvPr>
          <p:cNvGrpSpPr/>
          <p:nvPr/>
        </p:nvGrpSpPr>
        <p:grpSpPr>
          <a:xfrm>
            <a:off x="1620154" y="2642441"/>
            <a:ext cx="1928780" cy="2480311"/>
            <a:chOff x="5170817" y="1845574"/>
            <a:chExt cx="1761086" cy="3307081"/>
          </a:xfrm>
        </p:grpSpPr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19F7FA8D-3745-449A-9CC5-7DDB6418FC0E}"/>
                </a:ext>
              </a:extLst>
            </p:cNvPr>
            <p:cNvSpPr/>
            <p:nvPr/>
          </p:nvSpPr>
          <p:spPr>
            <a:xfrm flipH="1" flipV="1">
              <a:off x="5170817" y="1845574"/>
              <a:ext cx="1761086" cy="778598"/>
            </a:xfrm>
            <a:prstGeom prst="rtTriangle">
              <a:avLst/>
            </a:prstGeom>
            <a:solidFill>
              <a:srgbClr val="FF0000">
                <a:alpha val="20000"/>
              </a:srgbClr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39295694-424A-4FF4-B83C-975C6FB0F2CE}"/>
                </a:ext>
              </a:extLst>
            </p:cNvPr>
            <p:cNvSpPr/>
            <p:nvPr/>
          </p:nvSpPr>
          <p:spPr>
            <a:xfrm flipH="1">
              <a:off x="5170817" y="4374057"/>
              <a:ext cx="1761086" cy="778598"/>
            </a:xfrm>
            <a:prstGeom prst="rtTriangle">
              <a:avLst/>
            </a:prstGeom>
            <a:solidFill>
              <a:srgbClr val="FF0000">
                <a:alpha val="20000"/>
              </a:srgbClr>
            </a:solidFill>
            <a:ln w="1905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42682D5-AD10-4B49-B057-A2A3962AE94F}"/>
              </a:ext>
            </a:extLst>
          </p:cNvPr>
          <p:cNvSpPr/>
          <p:nvPr/>
        </p:nvSpPr>
        <p:spPr>
          <a:xfrm rot="16200000">
            <a:off x="4555784" y="3578987"/>
            <a:ext cx="2480310" cy="6072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1008B0C-3EAE-415B-AFE4-C8685897A32D}"/>
              </a:ext>
            </a:extLst>
          </p:cNvPr>
          <p:cNvSpPr/>
          <p:nvPr/>
        </p:nvSpPr>
        <p:spPr>
          <a:xfrm rot="5400000">
            <a:off x="5706643" y="4729845"/>
            <a:ext cx="178594" cy="607219"/>
          </a:xfrm>
          <a:custGeom>
            <a:avLst/>
            <a:gdLst>
              <a:gd name="connsiteX0" fmla="*/ 0 w 238125"/>
              <a:gd name="connsiteY0" fmla="*/ 0 h 809625"/>
              <a:gd name="connsiteX1" fmla="*/ 238125 w 238125"/>
              <a:gd name="connsiteY1" fmla="*/ 0 h 809625"/>
              <a:gd name="connsiteX2" fmla="*/ 238125 w 238125"/>
              <a:gd name="connsiteY2" fmla="*/ 809625 h 809625"/>
              <a:gd name="connsiteX3" fmla="*/ 0 w 238125"/>
              <a:gd name="connsiteY3" fmla="*/ 809625 h 809625"/>
              <a:gd name="connsiteX4" fmla="*/ 0 w 238125"/>
              <a:gd name="connsiteY4" fmla="*/ 663574 h 809625"/>
              <a:gd name="connsiteX5" fmla="*/ 76199 w 238125"/>
              <a:gd name="connsiteY5" fmla="*/ 663574 h 809625"/>
              <a:gd name="connsiteX6" fmla="*/ 76199 w 238125"/>
              <a:gd name="connsiteY6" fmla="*/ 723899 h 809625"/>
              <a:gd name="connsiteX7" fmla="*/ 161927 w 238125"/>
              <a:gd name="connsiteY7" fmla="*/ 723899 h 809625"/>
              <a:gd name="connsiteX8" fmla="*/ 161927 w 238125"/>
              <a:gd name="connsiteY8" fmla="*/ 85725 h 809625"/>
              <a:gd name="connsiteX9" fmla="*/ 76199 w 238125"/>
              <a:gd name="connsiteY9" fmla="*/ 85725 h 809625"/>
              <a:gd name="connsiteX10" fmla="*/ 76199 w 238125"/>
              <a:gd name="connsiteY10" fmla="*/ 146050 h 809625"/>
              <a:gd name="connsiteX11" fmla="*/ 0 w 238125"/>
              <a:gd name="connsiteY11" fmla="*/ 146050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125" h="809625">
                <a:moveTo>
                  <a:pt x="0" y="0"/>
                </a:moveTo>
                <a:lnTo>
                  <a:pt x="238125" y="0"/>
                </a:lnTo>
                <a:lnTo>
                  <a:pt x="238125" y="809625"/>
                </a:lnTo>
                <a:lnTo>
                  <a:pt x="0" y="809625"/>
                </a:lnTo>
                <a:lnTo>
                  <a:pt x="0" y="663574"/>
                </a:lnTo>
                <a:lnTo>
                  <a:pt x="76199" y="663574"/>
                </a:lnTo>
                <a:lnTo>
                  <a:pt x="76199" y="723899"/>
                </a:lnTo>
                <a:lnTo>
                  <a:pt x="161927" y="723899"/>
                </a:lnTo>
                <a:lnTo>
                  <a:pt x="161927" y="85725"/>
                </a:lnTo>
                <a:lnTo>
                  <a:pt x="76199" y="85725"/>
                </a:lnTo>
                <a:lnTo>
                  <a:pt x="76199" y="146050"/>
                </a:lnTo>
                <a:lnTo>
                  <a:pt x="0" y="1460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D941817-FA30-4B21-A955-CDBB262E0B5B}"/>
              </a:ext>
            </a:extLst>
          </p:cNvPr>
          <p:cNvSpPr/>
          <p:nvPr/>
        </p:nvSpPr>
        <p:spPr>
          <a:xfrm rot="16200000">
            <a:off x="5706643" y="2428129"/>
            <a:ext cx="178594" cy="607219"/>
          </a:xfrm>
          <a:custGeom>
            <a:avLst/>
            <a:gdLst>
              <a:gd name="connsiteX0" fmla="*/ 0 w 238125"/>
              <a:gd name="connsiteY0" fmla="*/ 0 h 809625"/>
              <a:gd name="connsiteX1" fmla="*/ 238125 w 238125"/>
              <a:gd name="connsiteY1" fmla="*/ 0 h 809625"/>
              <a:gd name="connsiteX2" fmla="*/ 238125 w 238125"/>
              <a:gd name="connsiteY2" fmla="*/ 809625 h 809625"/>
              <a:gd name="connsiteX3" fmla="*/ 0 w 238125"/>
              <a:gd name="connsiteY3" fmla="*/ 809625 h 809625"/>
              <a:gd name="connsiteX4" fmla="*/ 0 w 238125"/>
              <a:gd name="connsiteY4" fmla="*/ 663574 h 809625"/>
              <a:gd name="connsiteX5" fmla="*/ 76199 w 238125"/>
              <a:gd name="connsiteY5" fmla="*/ 663574 h 809625"/>
              <a:gd name="connsiteX6" fmla="*/ 76199 w 238125"/>
              <a:gd name="connsiteY6" fmla="*/ 723899 h 809625"/>
              <a:gd name="connsiteX7" fmla="*/ 161927 w 238125"/>
              <a:gd name="connsiteY7" fmla="*/ 723899 h 809625"/>
              <a:gd name="connsiteX8" fmla="*/ 161927 w 238125"/>
              <a:gd name="connsiteY8" fmla="*/ 85725 h 809625"/>
              <a:gd name="connsiteX9" fmla="*/ 76199 w 238125"/>
              <a:gd name="connsiteY9" fmla="*/ 85725 h 809625"/>
              <a:gd name="connsiteX10" fmla="*/ 76199 w 238125"/>
              <a:gd name="connsiteY10" fmla="*/ 146050 h 809625"/>
              <a:gd name="connsiteX11" fmla="*/ 0 w 238125"/>
              <a:gd name="connsiteY11" fmla="*/ 146050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125" h="809625">
                <a:moveTo>
                  <a:pt x="0" y="0"/>
                </a:moveTo>
                <a:lnTo>
                  <a:pt x="238125" y="0"/>
                </a:lnTo>
                <a:lnTo>
                  <a:pt x="238125" y="809625"/>
                </a:lnTo>
                <a:lnTo>
                  <a:pt x="0" y="809625"/>
                </a:lnTo>
                <a:lnTo>
                  <a:pt x="0" y="663574"/>
                </a:lnTo>
                <a:lnTo>
                  <a:pt x="76199" y="663574"/>
                </a:lnTo>
                <a:lnTo>
                  <a:pt x="76199" y="723899"/>
                </a:lnTo>
                <a:lnTo>
                  <a:pt x="161927" y="723899"/>
                </a:lnTo>
                <a:lnTo>
                  <a:pt x="161927" y="85725"/>
                </a:lnTo>
                <a:lnTo>
                  <a:pt x="76199" y="85725"/>
                </a:lnTo>
                <a:lnTo>
                  <a:pt x="76199" y="146050"/>
                </a:lnTo>
                <a:lnTo>
                  <a:pt x="0" y="1460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21071A-AA44-400F-8622-0C7163F95DA2}"/>
              </a:ext>
            </a:extLst>
          </p:cNvPr>
          <p:cNvSpPr/>
          <p:nvPr/>
        </p:nvSpPr>
        <p:spPr>
          <a:xfrm rot="16200000">
            <a:off x="6186670" y="3888311"/>
            <a:ext cx="1234440" cy="123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309CE0-5AE1-43AD-BAC4-784EC1EEEC99}"/>
              </a:ext>
            </a:extLst>
          </p:cNvPr>
          <p:cNvSpPr/>
          <p:nvPr/>
        </p:nvSpPr>
        <p:spPr>
          <a:xfrm rot="16200000">
            <a:off x="6186670" y="2642441"/>
            <a:ext cx="1234440" cy="123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C49F9E-57A4-48A5-B8E9-1F299CD5623E}"/>
              </a:ext>
            </a:extLst>
          </p:cNvPr>
          <p:cNvSpPr/>
          <p:nvPr/>
        </p:nvSpPr>
        <p:spPr>
          <a:xfrm rot="16200000">
            <a:off x="6649739" y="3601384"/>
            <a:ext cx="2482596" cy="56013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B6CE58-1A8E-49B2-A491-312EF761047F}"/>
              </a:ext>
            </a:extLst>
          </p:cNvPr>
          <p:cNvSpPr/>
          <p:nvPr/>
        </p:nvSpPr>
        <p:spPr>
          <a:xfrm rot="16200000">
            <a:off x="6323830" y="4025471"/>
            <a:ext cx="960120" cy="9601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512ED7-76A5-44F6-85A7-5E5B9A7ECABC}"/>
              </a:ext>
            </a:extLst>
          </p:cNvPr>
          <p:cNvSpPr/>
          <p:nvPr/>
        </p:nvSpPr>
        <p:spPr>
          <a:xfrm rot="16200000">
            <a:off x="6323830" y="2779601"/>
            <a:ext cx="960120" cy="9601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1345E-D9A0-414D-85A6-BE088C785CA2}"/>
              </a:ext>
            </a:extLst>
          </p:cNvPr>
          <p:cNvSpPr/>
          <p:nvPr/>
        </p:nvSpPr>
        <p:spPr>
          <a:xfrm rot="16200000">
            <a:off x="4902954" y="3839036"/>
            <a:ext cx="2480310" cy="871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A3C6D4-3E90-49A6-9B66-1DBEBB54FD11}"/>
              </a:ext>
            </a:extLst>
          </p:cNvPr>
          <p:cNvSpPr/>
          <p:nvPr/>
        </p:nvSpPr>
        <p:spPr>
          <a:xfrm rot="16200000">
            <a:off x="4208615" y="3839036"/>
            <a:ext cx="2480310" cy="871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0FA058-CE67-4ED9-96EB-D4693A5EE962}"/>
              </a:ext>
            </a:extLst>
          </p:cNvPr>
          <p:cNvSpPr/>
          <p:nvPr/>
        </p:nvSpPr>
        <p:spPr>
          <a:xfrm rot="16200000">
            <a:off x="5313105" y="3868309"/>
            <a:ext cx="148590" cy="3429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9A20D5-FB4D-4615-AA00-E53A98EBA82B}"/>
              </a:ext>
            </a:extLst>
          </p:cNvPr>
          <p:cNvSpPr/>
          <p:nvPr/>
        </p:nvSpPr>
        <p:spPr>
          <a:xfrm rot="16200000">
            <a:off x="6111629" y="3868308"/>
            <a:ext cx="148590" cy="3429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F04F52-C7E1-4152-935C-631B892A27AC}"/>
              </a:ext>
            </a:extLst>
          </p:cNvPr>
          <p:cNvSpPr/>
          <p:nvPr/>
        </p:nvSpPr>
        <p:spPr>
          <a:xfrm rot="16200000">
            <a:off x="7346815" y="3865451"/>
            <a:ext cx="148590" cy="3429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E82FED-0B06-4B79-A925-F18935E339D9}"/>
              </a:ext>
            </a:extLst>
          </p:cNvPr>
          <p:cNvSpPr/>
          <p:nvPr/>
        </p:nvSpPr>
        <p:spPr>
          <a:xfrm rot="16200000">
            <a:off x="8117527" y="3871166"/>
            <a:ext cx="148590" cy="3429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AB534-82F0-4E20-A2A8-8C0B06EE3D3C}"/>
              </a:ext>
            </a:extLst>
          </p:cNvPr>
          <p:cNvSpPr/>
          <p:nvPr/>
        </p:nvSpPr>
        <p:spPr>
          <a:xfrm rot="16200000">
            <a:off x="5417289" y="3869381"/>
            <a:ext cx="148590" cy="34290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1A12E543-4251-4B8C-8328-6F4D4F13D764}"/>
              </a:ext>
            </a:extLst>
          </p:cNvPr>
          <p:cNvSpPr/>
          <p:nvPr/>
        </p:nvSpPr>
        <p:spPr>
          <a:xfrm flipH="1" flipV="1">
            <a:off x="5492329" y="2645930"/>
            <a:ext cx="1928780" cy="1368111"/>
          </a:xfrm>
          <a:prstGeom prst="rtTriangle">
            <a:avLst/>
          </a:prstGeom>
          <a:solidFill>
            <a:srgbClr val="FF0000">
              <a:alpha val="20000"/>
            </a:srgbClr>
          </a:soli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E4B137B8-47F3-4BF9-A73F-079B0F1B863E}"/>
              </a:ext>
            </a:extLst>
          </p:cNvPr>
          <p:cNvSpPr/>
          <p:nvPr/>
        </p:nvSpPr>
        <p:spPr>
          <a:xfrm flipH="1">
            <a:off x="5492329" y="3739721"/>
            <a:ext cx="1928780" cy="1383030"/>
          </a:xfrm>
          <a:prstGeom prst="rtTriangle">
            <a:avLst/>
          </a:prstGeom>
          <a:solidFill>
            <a:srgbClr val="FF0000">
              <a:alpha val="20000"/>
            </a:srgbClr>
          </a:soli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D2E22D-E576-4B4F-BF9D-2E2D6B1B435F}"/>
              </a:ext>
            </a:extLst>
          </p:cNvPr>
          <p:cNvSpPr txBox="1"/>
          <p:nvPr/>
        </p:nvSpPr>
        <p:spPr>
          <a:xfrm>
            <a:off x="2149014" y="1810045"/>
            <a:ext cx="5679631" cy="82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694" indent="-216694">
              <a:lnSpc>
                <a:spcPct val="90000"/>
              </a:lnSpc>
              <a:spcBef>
                <a:spcPts val="225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</a:pPr>
            <a:r>
              <a:rPr lang="en-US" sz="1500" dirty="0">
                <a:latin typeface="Century Gothic" panose="020B0502020202020204" pitchFamily="34" charset="0"/>
              </a:rPr>
              <a:t>May not represent the average heat flux/temperatures</a:t>
            </a:r>
          </a:p>
          <a:p>
            <a:pPr marL="515541" lvl="1" indent="-216694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sz="1350" dirty="0">
                <a:cs typeface="Arial" panose="020B0604020202020204" pitchFamily="34" charset="0"/>
              </a:rPr>
              <a:t>Measured heat flux is higher than the average</a:t>
            </a:r>
          </a:p>
          <a:p>
            <a:pPr marL="515541" lvl="1" indent="-216694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sz="1350" dirty="0">
                <a:cs typeface="Arial" panose="020B0604020202020204" pitchFamily="34" charset="0"/>
              </a:rPr>
              <a:t>Measured temperatures are closer to the exterior temp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B99524-2056-46EF-99A8-8288C5671C0F}"/>
              </a:ext>
            </a:extLst>
          </p:cNvPr>
          <p:cNvGrpSpPr/>
          <p:nvPr/>
        </p:nvGrpSpPr>
        <p:grpSpPr>
          <a:xfrm>
            <a:off x="1636553" y="1971220"/>
            <a:ext cx="1873928" cy="1836899"/>
            <a:chOff x="2182071" y="977775"/>
            <a:chExt cx="2498570" cy="267982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6245845-7F1B-485D-950E-4C1F91A58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2071" y="977775"/>
              <a:ext cx="841786" cy="265518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3CE00C0-5620-4F33-B901-BE78BD0D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23857" y="977775"/>
              <a:ext cx="0" cy="267982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9F73BBB-163C-442E-B011-BB351CFAA573}"/>
                </a:ext>
              </a:extLst>
            </p:cNvPr>
            <p:cNvCxnSpPr>
              <a:cxnSpLocks/>
            </p:cNvCxnSpPr>
            <p:nvPr/>
          </p:nvCxnSpPr>
          <p:spPr>
            <a:xfrm>
              <a:off x="3023857" y="977775"/>
              <a:ext cx="1656784" cy="267982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215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9597-DE71-403E-9BBD-C8A5F022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Solutions?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6075EC24-DDF6-45AE-BD58-357C171B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25" y="1911083"/>
            <a:ext cx="8572500" cy="3638483"/>
          </a:xfrm>
        </p:spPr>
        <p:txBody>
          <a:bodyPr/>
          <a:lstStyle/>
          <a:p>
            <a:pPr algn="just"/>
            <a:r>
              <a:rPr lang="en-US" sz="2000" dirty="0">
                <a:latin typeface="+mn-lt"/>
              </a:rPr>
              <a:t>The objective: provide material &amp; construction properties</a:t>
            </a:r>
          </a:p>
          <a:p>
            <a:pPr algn="just">
              <a:spcBef>
                <a:spcPts val="2700"/>
              </a:spcBef>
            </a:pPr>
            <a:r>
              <a:rPr lang="en-US" sz="2000" dirty="0">
                <a:latin typeface="+mn-lt"/>
              </a:rPr>
              <a:t>The problem: in-situ measurements are function of not only the material &amp; construction properties but also the geometry</a:t>
            </a:r>
          </a:p>
          <a:p>
            <a:pPr algn="just">
              <a:spcBef>
                <a:spcPts val="2700"/>
              </a:spcBef>
            </a:pPr>
            <a:r>
              <a:rPr lang="en-US" sz="2000" dirty="0">
                <a:latin typeface="+mn-lt"/>
              </a:rPr>
              <a:t>Potential solutions</a:t>
            </a:r>
          </a:p>
          <a:p>
            <a:pPr lvl="1" algn="just">
              <a:spcAft>
                <a:spcPts val="450"/>
              </a:spcAft>
            </a:pPr>
            <a:r>
              <a:rPr lang="en-US" sz="2000" dirty="0"/>
              <a:t>Install sensors far from edges – how to ensure that the measuring location is good enough to ignore the edge effects</a:t>
            </a:r>
          </a:p>
          <a:p>
            <a:pPr lvl="1" algn="just">
              <a:spcAft>
                <a:spcPts val="450"/>
              </a:spcAft>
            </a:pPr>
            <a:r>
              <a:rPr lang="en-US" sz="2000" dirty="0"/>
              <a:t>Bayesian estimation with a 2D or 3D heat conduction model and uncertain boundary conditions</a:t>
            </a:r>
          </a:p>
          <a:p>
            <a:pPr lvl="1" algn="just">
              <a:spcAft>
                <a:spcPts val="450"/>
              </a:spcAft>
            </a:pPr>
            <a:r>
              <a:rPr lang="en-US" sz="2000" dirty="0"/>
              <a:t>Any others?</a:t>
            </a:r>
          </a:p>
        </p:txBody>
      </p:sp>
    </p:spTree>
    <p:extLst>
      <p:ext uri="{BB962C8B-B14F-4D97-AF65-F5344CB8AC3E}">
        <p14:creationId xmlns:p14="http://schemas.microsoft.com/office/powerpoint/2010/main" val="2115418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DAEBA-FDEA-4CF5-862D-803FA6116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159ED-3590-433E-9A39-E55B17A93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07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FC7050-8E26-435A-B1A9-9064DA1F9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7BC6E-5D90-4248-9DBA-855647A0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94" y="85964"/>
            <a:ext cx="8443390" cy="574435"/>
          </a:xfrm>
        </p:spPr>
        <p:txBody>
          <a:bodyPr/>
          <a:lstStyle/>
          <a:p>
            <a:pPr latinLnBrk="0"/>
            <a:r>
              <a:rPr lang="en-US" dirty="0"/>
              <a:t>Learning Occupants’ Thermal Preferences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1C1195-1E40-4DE4-B249-8A3CF6CDA953}"/>
              </a:ext>
            </a:extLst>
          </p:cNvPr>
          <p:cNvGrpSpPr/>
          <p:nvPr/>
        </p:nvGrpSpPr>
        <p:grpSpPr>
          <a:xfrm>
            <a:off x="379279" y="2074498"/>
            <a:ext cx="8385442" cy="1197696"/>
            <a:chOff x="379279" y="4014381"/>
            <a:chExt cx="8385442" cy="1197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F3D9D8D-F6DB-4484-BCF6-A3A2F4260780}"/>
                    </a:ext>
                  </a:extLst>
                </p:cNvPr>
                <p:cNvSpPr txBox="1"/>
                <p:nvPr/>
              </p:nvSpPr>
              <p:spPr>
                <a:xfrm>
                  <a:off x="379279" y="4136176"/>
                  <a:ext cx="2286000" cy="954107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ctr" latinLnBrk="0"/>
                  <a:r>
                    <a:rPr lang="en-US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Input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𝐱</m:t>
                      </m:r>
                    </m:oMath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latinLnBrk="0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(e.g., environmental conditions)</a:t>
                  </a:r>
                  <a:endParaRPr lang="en-US" sz="2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F3D9D8D-F6DB-4484-BCF6-A3A2F42607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79" y="4136176"/>
                  <a:ext cx="2286000" cy="954107"/>
                </a:xfrm>
                <a:prstGeom prst="rect">
                  <a:avLst/>
                </a:prstGeom>
                <a:blipFill>
                  <a:blip r:embed="rId3"/>
                  <a:stretch>
                    <a:fillRect t="-3185" b="-82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7E0E67D-8DC3-4E8C-A82E-FB6BD12C4416}"/>
                    </a:ext>
                  </a:extLst>
                </p:cNvPr>
                <p:cNvSpPr txBox="1"/>
                <p:nvPr/>
              </p:nvSpPr>
              <p:spPr>
                <a:xfrm>
                  <a:off x="6478721" y="4136176"/>
                  <a:ext cx="2286000" cy="954107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ctr" latinLnBrk="0"/>
                  <a:r>
                    <a:rPr lang="en-US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Output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latinLnBrk="0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(e.g., Occupant’s feedback)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7E0E67D-8DC3-4E8C-A82E-FB6BD12C4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8721" y="4136176"/>
                  <a:ext cx="2286000" cy="954107"/>
                </a:xfrm>
                <a:prstGeom prst="rect">
                  <a:avLst/>
                </a:prstGeom>
                <a:blipFill>
                  <a:blip r:embed="rId4"/>
                  <a:stretch>
                    <a:fillRect t="-3185" b="-82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FA8BA3-FC7B-4466-AC79-EF01BFF452C8}"/>
                </a:ext>
              </a:extLst>
            </p:cNvPr>
            <p:cNvGrpSpPr/>
            <p:nvPr/>
          </p:nvGrpSpPr>
          <p:grpSpPr>
            <a:xfrm>
              <a:off x="2846231" y="4014381"/>
              <a:ext cx="3451538" cy="1197696"/>
              <a:chOff x="2735709" y="4014381"/>
              <a:chExt cx="3451538" cy="119769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4888FF2-4516-4FB9-AED2-436B568CC4C2}"/>
                  </a:ext>
                </a:extLst>
              </p:cNvPr>
              <p:cNvSpPr/>
              <p:nvPr/>
            </p:nvSpPr>
            <p:spPr>
              <a:xfrm>
                <a:off x="3584214" y="4014381"/>
                <a:ext cx="1754528" cy="1197696"/>
              </a:xfrm>
              <a:prstGeom prst="roundRect">
                <a:avLst>
                  <a:gd name="adj" fmla="val 838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en-US" sz="2400" dirty="0">
                    <a:solidFill>
                      <a:schemeClr val="tx1"/>
                    </a:solidFill>
                  </a:rPr>
                  <a:t>Model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F0C55F63-BDEF-45D5-A5BA-061A9C47C25C}"/>
                  </a:ext>
                </a:extLst>
              </p:cNvPr>
              <p:cNvSpPr/>
              <p:nvPr/>
            </p:nvSpPr>
            <p:spPr>
              <a:xfrm>
                <a:off x="2735709" y="4346529"/>
                <a:ext cx="571500" cy="533400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en-US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90EAE83-19BA-4053-8D23-803A3777F19C}"/>
                  </a:ext>
                </a:extLst>
              </p:cNvPr>
              <p:cNvSpPr/>
              <p:nvPr/>
            </p:nvSpPr>
            <p:spPr>
              <a:xfrm>
                <a:off x="5615747" y="4346529"/>
                <a:ext cx="571500" cy="533400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77BDC7-AE2F-452A-BE6A-2C7128C748A0}"/>
              </a:ext>
            </a:extLst>
          </p:cNvPr>
          <p:cNvSpPr txBox="1"/>
          <p:nvPr/>
        </p:nvSpPr>
        <p:spPr>
          <a:xfrm>
            <a:off x="307264" y="966474"/>
            <a:ext cx="8266720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indent="-344488" latinLnBrk="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1"/>
                </a:solidFill>
              </a:rPr>
              <a:t>Machine learning / data-driven modeling </a:t>
            </a:r>
            <a:r>
              <a:rPr lang="en-US" sz="2000" dirty="0"/>
              <a:t>techniques</a:t>
            </a:r>
            <a:endParaRPr lang="en-US" sz="16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AF831B-7A43-4876-A171-C0B3E6B13578}"/>
              </a:ext>
            </a:extLst>
          </p:cNvPr>
          <p:cNvSpPr txBox="1"/>
          <p:nvPr/>
        </p:nvSpPr>
        <p:spPr>
          <a:xfrm>
            <a:off x="307264" y="3984086"/>
            <a:ext cx="826672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9913" lvl="1" indent="-342900" latinLnBrk="0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Good model structure / learning algorithm</a:t>
            </a:r>
          </a:p>
          <a:p>
            <a:pPr marL="569913" lvl="1" indent="-342900" latinLnBrk="0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Effective input variables</a:t>
            </a:r>
          </a:p>
          <a:p>
            <a:pPr marL="569913" lvl="1" indent="-342900" latinLnBrk="0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Focused on prediction </a:t>
            </a:r>
            <a:r>
              <a:rPr lang="en-US" sz="2000" b="1" dirty="0">
                <a:solidFill>
                  <a:schemeClr val="accent1"/>
                </a:solidFill>
              </a:rPr>
              <a:t>performance / accuracy</a:t>
            </a:r>
          </a:p>
          <a:p>
            <a:pPr marL="569913" lvl="1" indent="-342900" latinLnBrk="0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Lack of consideration for </a:t>
            </a:r>
            <a:r>
              <a:rPr lang="en-US" sz="2000" b="1" dirty="0">
                <a:solidFill>
                  <a:schemeClr val="accent1"/>
                </a:solidFill>
              </a:rPr>
              <a:t>real-world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6729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11C72-CF71-4E75-906B-4CA94F8F8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52C7E-A252-4D9E-A217-62670FF6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Occupants’ Thermal Preferences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1EB2353-1ED6-49BE-9505-6ADABB1E6C8D}"/>
              </a:ext>
            </a:extLst>
          </p:cNvPr>
          <p:cNvSpPr txBox="1">
            <a:spLocks/>
          </p:cNvSpPr>
          <p:nvPr/>
        </p:nvSpPr>
        <p:spPr>
          <a:xfrm>
            <a:off x="707819" y="2185909"/>
            <a:ext cx="8076707" cy="248078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4488" latinLnBrk="0">
              <a:lnSpc>
                <a:spcPct val="110000"/>
              </a:lnSpc>
              <a:spcBef>
                <a:spcPts val="0"/>
              </a:spcBef>
              <a:spcAft>
                <a:spcPts val="54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I have </a:t>
            </a:r>
            <a:r>
              <a:rPr lang="en-US" sz="2000" b="1" dirty="0">
                <a:solidFill>
                  <a:schemeClr val="accent1"/>
                </a:solidFill>
              </a:rPr>
              <a:t>knowledge on human thermal comfort</a:t>
            </a:r>
            <a:r>
              <a:rPr lang="en-US" sz="2000" dirty="0"/>
              <a:t> to some extent.</a:t>
            </a:r>
            <a:br>
              <a:rPr lang="en-US" sz="2000" dirty="0"/>
            </a:br>
            <a:r>
              <a:rPr lang="en-US" sz="2000" dirty="0"/>
              <a:t>Can I use this knowledge to compensate for the lack of data?</a:t>
            </a:r>
          </a:p>
          <a:p>
            <a:pPr marL="344488" lvl="1" indent="-344488" latinLnBrk="0">
              <a:lnSpc>
                <a:spcPct val="110000"/>
              </a:lnSpc>
              <a:spcBef>
                <a:spcPts val="0"/>
              </a:spcBef>
              <a:spcAft>
                <a:spcPts val="54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Are </a:t>
            </a:r>
            <a:r>
              <a:rPr lang="en-US" sz="2000" b="1" dirty="0">
                <a:solidFill>
                  <a:schemeClr val="accent1"/>
                </a:solidFill>
              </a:rPr>
              <a:t>individuals totally different</a:t>
            </a:r>
            <a:r>
              <a:rPr lang="en-US" sz="2000" dirty="0"/>
              <a:t> from each other?</a:t>
            </a:r>
            <a:br>
              <a:rPr lang="en-US" sz="2000" dirty="0"/>
            </a:br>
            <a:r>
              <a:rPr lang="en-US" sz="2000" dirty="0"/>
              <a:t>Should I train a separate model for each individual from scratch?</a:t>
            </a:r>
          </a:p>
        </p:txBody>
      </p:sp>
    </p:spTree>
    <p:extLst>
      <p:ext uri="{BB962C8B-B14F-4D97-AF65-F5344CB8AC3E}">
        <p14:creationId xmlns:p14="http://schemas.microsoft.com/office/powerpoint/2010/main" val="7207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25E4C-BE1A-4C8F-9AFF-2718AEDF8D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1119C-4FE6-49E0-8A2D-C2B19614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Process for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6B9D98-56C3-4113-A111-37E75897AE91}"/>
              </a:ext>
            </a:extLst>
          </p:cNvPr>
          <p:cNvSpPr/>
          <p:nvPr/>
        </p:nvSpPr>
        <p:spPr bwMode="auto">
          <a:xfrm>
            <a:off x="-67278" y="2476446"/>
            <a:ext cx="9278556" cy="2907871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269BBB-8D9C-4047-951A-D578617511B9}"/>
              </a:ext>
            </a:extLst>
          </p:cNvPr>
          <p:cNvGrpSpPr/>
          <p:nvPr/>
        </p:nvGrpSpPr>
        <p:grpSpPr>
          <a:xfrm>
            <a:off x="2296268" y="2600230"/>
            <a:ext cx="4312219" cy="2660303"/>
            <a:chOff x="2296268" y="2600230"/>
            <a:chExt cx="4312219" cy="2660303"/>
          </a:xfrm>
        </p:grpSpPr>
        <p:sp>
          <p:nvSpPr>
            <p:cNvPr id="6" name="Rounded Rectangle 132">
              <a:extLst>
                <a:ext uri="{FF2B5EF4-FFF2-40B4-BE49-F238E27FC236}">
                  <a16:creationId xmlns:a16="http://schemas.microsoft.com/office/drawing/2014/main" id="{1B7C95CB-A782-41B9-A0CD-3EA89CDD0D2E}"/>
                </a:ext>
              </a:extLst>
            </p:cNvPr>
            <p:cNvSpPr/>
            <p:nvPr/>
          </p:nvSpPr>
          <p:spPr bwMode="auto">
            <a:xfrm>
              <a:off x="2535511" y="2848240"/>
              <a:ext cx="4072976" cy="2412293"/>
            </a:xfrm>
            <a:prstGeom prst="roundRect">
              <a:avLst>
                <a:gd name="adj" fmla="val 5767"/>
              </a:avLst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TextBox 143">
              <a:extLst>
                <a:ext uri="{FF2B5EF4-FFF2-40B4-BE49-F238E27FC236}">
                  <a16:creationId xmlns:a16="http://schemas.microsoft.com/office/drawing/2014/main" id="{D14B3F9F-9147-4F3C-A940-457FB1A1E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9118" y="2600230"/>
              <a:ext cx="3632573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Developing a Generalized Model for</a:t>
              </a:r>
              <a:br>
                <a:rPr kumimoji="0" lang="en-US" altLang="en-US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</a:br>
              <a:r>
                <a:rPr kumimoji="0" lang="en-US" altLang="en-US" sz="16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 a Large Population</a:t>
              </a:r>
            </a:p>
          </p:txBody>
        </p:sp>
        <p:sp>
          <p:nvSpPr>
            <p:cNvPr id="8" name="Down Arrow 125">
              <a:extLst>
                <a:ext uri="{FF2B5EF4-FFF2-40B4-BE49-F238E27FC236}">
                  <a16:creationId xmlns:a16="http://schemas.microsoft.com/office/drawing/2014/main" id="{AB5B22C9-9886-4288-BDFC-1C05EC971850}"/>
                </a:ext>
              </a:extLst>
            </p:cNvPr>
            <p:cNvSpPr/>
            <p:nvPr/>
          </p:nvSpPr>
          <p:spPr bwMode="auto">
            <a:xfrm rot="16200000">
              <a:off x="1779228" y="3976708"/>
              <a:ext cx="1189434" cy="155354"/>
            </a:xfrm>
            <a:prstGeom prst="downArrow">
              <a:avLst>
                <a:gd name="adj1" fmla="val 50000"/>
                <a:gd name="adj2" fmla="val 65625"/>
              </a:avLst>
            </a:prstGeom>
            <a:solidFill>
              <a:srgbClr val="000000">
                <a:lumMod val="65000"/>
                <a:lumOff val="3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C77CBE-96AD-4D57-8448-EAD512CB4669}"/>
              </a:ext>
            </a:extLst>
          </p:cNvPr>
          <p:cNvGrpSpPr/>
          <p:nvPr/>
        </p:nvGrpSpPr>
        <p:grpSpPr>
          <a:xfrm>
            <a:off x="6692378" y="2600230"/>
            <a:ext cx="2402236" cy="2660303"/>
            <a:chOff x="6692378" y="2600230"/>
            <a:chExt cx="2402236" cy="266030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364D2CF-AE32-4DA4-9668-574576B0DA8D}"/>
                </a:ext>
              </a:extLst>
            </p:cNvPr>
            <p:cNvGrpSpPr/>
            <p:nvPr/>
          </p:nvGrpSpPr>
          <p:grpSpPr>
            <a:xfrm>
              <a:off x="6931622" y="2600230"/>
              <a:ext cx="2162992" cy="2660303"/>
              <a:chOff x="6931622" y="2600230"/>
              <a:chExt cx="2162992" cy="2660303"/>
            </a:xfrm>
          </p:grpSpPr>
          <p:sp>
            <p:nvSpPr>
              <p:cNvPr id="12" name="Rounded Rectangle 140">
                <a:extLst>
                  <a:ext uri="{FF2B5EF4-FFF2-40B4-BE49-F238E27FC236}">
                    <a16:creationId xmlns:a16="http://schemas.microsoft.com/office/drawing/2014/main" id="{CAB8BDA3-0917-4E0E-9999-C0D0B817EE27}"/>
                  </a:ext>
                </a:extLst>
              </p:cNvPr>
              <p:cNvSpPr/>
              <p:nvPr/>
            </p:nvSpPr>
            <p:spPr bwMode="auto">
              <a:xfrm>
                <a:off x="6931622" y="2848240"/>
                <a:ext cx="2162992" cy="2412293"/>
              </a:xfrm>
              <a:prstGeom prst="roundRect">
                <a:avLst>
                  <a:gd name="adj" fmla="val 5767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TextBox 143">
                <a:extLst>
                  <a:ext uri="{FF2B5EF4-FFF2-40B4-BE49-F238E27FC236}">
                    <a16:creationId xmlns:a16="http://schemas.microsoft.com/office/drawing/2014/main" id="{2614DAE0-3348-45DA-8D92-754DA23C0E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5228" y="2600230"/>
                <a:ext cx="2000281" cy="4924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Learning an</a:t>
                </a:r>
                <a:br>
                  <a:rPr kumimoji="0" lang="en-US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</a:br>
                <a:r>
                  <a:rPr kumimoji="0" lang="en-US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Individual Occupant</a:t>
                </a:r>
              </a:p>
            </p:txBody>
          </p:sp>
        </p:grpSp>
        <p:sp>
          <p:nvSpPr>
            <p:cNvPr id="11" name="Down Arrow 159">
              <a:extLst>
                <a:ext uri="{FF2B5EF4-FFF2-40B4-BE49-F238E27FC236}">
                  <a16:creationId xmlns:a16="http://schemas.microsoft.com/office/drawing/2014/main" id="{5E7B6A73-A5D1-44F4-AC54-95E9F9699DAA}"/>
                </a:ext>
              </a:extLst>
            </p:cNvPr>
            <p:cNvSpPr/>
            <p:nvPr/>
          </p:nvSpPr>
          <p:spPr bwMode="auto">
            <a:xfrm rot="16200000">
              <a:off x="6175338" y="3976708"/>
              <a:ext cx="1189434" cy="155354"/>
            </a:xfrm>
            <a:prstGeom prst="downArrow">
              <a:avLst>
                <a:gd name="adj1" fmla="val 50000"/>
                <a:gd name="adj2" fmla="val 65625"/>
              </a:avLst>
            </a:prstGeom>
            <a:solidFill>
              <a:srgbClr val="000000">
                <a:lumMod val="65000"/>
                <a:lumOff val="3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78B51-C8C6-4DC3-AB76-0D76493D2A19}"/>
              </a:ext>
            </a:extLst>
          </p:cNvPr>
          <p:cNvGrpSpPr/>
          <p:nvPr/>
        </p:nvGrpSpPr>
        <p:grpSpPr>
          <a:xfrm>
            <a:off x="2719654" y="3198469"/>
            <a:ext cx="3704689" cy="1923579"/>
            <a:chOff x="2719654" y="3198469"/>
            <a:chExt cx="3704689" cy="19235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4CA4CB-B10D-4948-8359-739CA6A991A3}"/>
                </a:ext>
              </a:extLst>
            </p:cNvPr>
            <p:cNvGrpSpPr/>
            <p:nvPr/>
          </p:nvGrpSpPr>
          <p:grpSpPr>
            <a:xfrm>
              <a:off x="2721500" y="3198469"/>
              <a:ext cx="3700999" cy="1446404"/>
              <a:chOff x="-5327694" y="2388734"/>
              <a:chExt cx="4072849" cy="159172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A981911-AC25-445A-8455-BC3B03699858}"/>
                  </a:ext>
                </a:extLst>
              </p:cNvPr>
              <p:cNvSpPr/>
              <p:nvPr/>
            </p:nvSpPr>
            <p:spPr bwMode="auto">
              <a:xfrm>
                <a:off x="-5327694" y="2388734"/>
                <a:ext cx="1308939" cy="1313000"/>
              </a:xfrm>
              <a:prstGeom prst="ellipse">
                <a:avLst/>
              </a:prstGeom>
              <a:solidFill>
                <a:srgbClr val="5C90A7">
                  <a:lumMod val="40000"/>
                  <a:lumOff val="60000"/>
                  <a:alpha val="5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07">
                <a:extLst>
                  <a:ext uri="{FF2B5EF4-FFF2-40B4-BE49-F238E27FC236}">
                    <a16:creationId xmlns:a16="http://schemas.microsoft.com/office/drawing/2014/main" id="{D9DFAC91-DBC8-4C2A-891A-29F8BBAC0BEE}"/>
                  </a:ext>
                </a:extLst>
              </p:cNvPr>
              <p:cNvSpPr/>
              <p:nvPr/>
            </p:nvSpPr>
            <p:spPr bwMode="auto">
              <a:xfrm rot="16200000">
                <a:off x="-5158511" y="2695044"/>
                <a:ext cx="690978" cy="345489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5C90A7">
                  <a:lumMod val="40000"/>
                  <a:lumOff val="6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108">
                <a:extLst>
                  <a:ext uri="{FF2B5EF4-FFF2-40B4-BE49-F238E27FC236}">
                    <a16:creationId xmlns:a16="http://schemas.microsoft.com/office/drawing/2014/main" id="{2789F123-A8C5-4909-A96D-7346FDAD578B}"/>
                  </a:ext>
                </a:extLst>
              </p:cNvPr>
              <p:cNvSpPr/>
              <p:nvPr/>
            </p:nvSpPr>
            <p:spPr bwMode="auto">
              <a:xfrm rot="16200000">
                <a:off x="-4779186" y="2695044"/>
                <a:ext cx="690978" cy="345489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5C90A7">
                  <a:lumMod val="40000"/>
                  <a:lumOff val="6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9">
                <a:extLst>
                  <a:ext uri="{FF2B5EF4-FFF2-40B4-BE49-F238E27FC236}">
                    <a16:creationId xmlns:a16="http://schemas.microsoft.com/office/drawing/2014/main" id="{64B6D96E-6B24-4754-AB09-29DCE0043CCC}"/>
                  </a:ext>
                </a:extLst>
              </p:cNvPr>
              <p:cNvSpPr/>
              <p:nvPr/>
            </p:nvSpPr>
            <p:spPr bwMode="auto">
              <a:xfrm rot="16200000">
                <a:off x="-5347283" y="2833952"/>
                <a:ext cx="690978" cy="345489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5C90A7">
                  <a:lumMod val="40000"/>
                  <a:lumOff val="6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0">
                <a:extLst>
                  <a:ext uri="{FF2B5EF4-FFF2-40B4-BE49-F238E27FC236}">
                    <a16:creationId xmlns:a16="http://schemas.microsoft.com/office/drawing/2014/main" id="{2BB6DF9D-BB68-4446-ACFB-8B17769AF92F}"/>
                  </a:ext>
                </a:extLst>
              </p:cNvPr>
              <p:cNvSpPr/>
              <p:nvPr/>
            </p:nvSpPr>
            <p:spPr bwMode="auto">
              <a:xfrm rot="16200000">
                <a:off x="-4967958" y="2833952"/>
                <a:ext cx="690978" cy="345489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5C90A7">
                  <a:lumMod val="40000"/>
                  <a:lumOff val="6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111">
                <a:extLst>
                  <a:ext uri="{FF2B5EF4-FFF2-40B4-BE49-F238E27FC236}">
                    <a16:creationId xmlns:a16="http://schemas.microsoft.com/office/drawing/2014/main" id="{4276330D-8CE6-4E24-8EFA-F4D23DF8F1C5}"/>
                  </a:ext>
                </a:extLst>
              </p:cNvPr>
              <p:cNvSpPr/>
              <p:nvPr/>
            </p:nvSpPr>
            <p:spPr bwMode="auto">
              <a:xfrm rot="16200000">
                <a:off x="-5130909" y="2971970"/>
                <a:ext cx="689197" cy="345489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5C90A7">
                  <a:lumMod val="40000"/>
                  <a:lumOff val="6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26" name="Freeform 112">
                <a:extLst>
                  <a:ext uri="{FF2B5EF4-FFF2-40B4-BE49-F238E27FC236}">
                    <a16:creationId xmlns:a16="http://schemas.microsoft.com/office/drawing/2014/main" id="{D9FAD502-9138-4569-920F-1B41F08BEF42}"/>
                  </a:ext>
                </a:extLst>
              </p:cNvPr>
              <p:cNvSpPr/>
              <p:nvPr/>
            </p:nvSpPr>
            <p:spPr bwMode="auto">
              <a:xfrm rot="16200000">
                <a:off x="-4752473" y="2972860"/>
                <a:ext cx="689197" cy="343707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5C90A7">
                  <a:lumMod val="40000"/>
                  <a:lumOff val="6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27" name="TextBox 143">
                <a:extLst>
                  <a:ext uri="{FF2B5EF4-FFF2-40B4-BE49-F238E27FC236}">
                    <a16:creationId xmlns:a16="http://schemas.microsoft.com/office/drawing/2014/main" id="{88563DA5-611E-41EC-A19C-807B6D5257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5203570" y="3439571"/>
                <a:ext cx="10616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S PGothic" panose="020B0600070205080204" pitchFamily="34" charset="-128"/>
                    <a:cs typeface="Times New Roman" panose="02020603050405020304" pitchFamily="18" charset="0"/>
                  </a:rPr>
                  <a:t>Cluster 1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4364407-943A-41B1-846E-312E60E09708}"/>
                  </a:ext>
                </a:extLst>
              </p:cNvPr>
              <p:cNvSpPr/>
              <p:nvPr/>
            </p:nvSpPr>
            <p:spPr bwMode="auto">
              <a:xfrm>
                <a:off x="-3945739" y="2622028"/>
                <a:ext cx="1308940" cy="1308940"/>
              </a:xfrm>
              <a:prstGeom prst="ellipse">
                <a:avLst/>
              </a:prstGeom>
              <a:solidFill>
                <a:srgbClr val="92D050">
                  <a:lumMod val="20000"/>
                  <a:lumOff val="80000"/>
                  <a:alpha val="5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15">
                <a:extLst>
                  <a:ext uri="{FF2B5EF4-FFF2-40B4-BE49-F238E27FC236}">
                    <a16:creationId xmlns:a16="http://schemas.microsoft.com/office/drawing/2014/main" id="{65F9EACF-95A9-4D33-B3E0-BFF806B2CFD2}"/>
                  </a:ext>
                </a:extLst>
              </p:cNvPr>
              <p:cNvSpPr/>
              <p:nvPr/>
            </p:nvSpPr>
            <p:spPr bwMode="auto">
              <a:xfrm rot="16200000">
                <a:off x="-3569085" y="2900734"/>
                <a:ext cx="689197" cy="345489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92D050">
                  <a:lumMod val="20000"/>
                  <a:lumOff val="8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116">
                <a:extLst>
                  <a:ext uri="{FF2B5EF4-FFF2-40B4-BE49-F238E27FC236}">
                    <a16:creationId xmlns:a16="http://schemas.microsoft.com/office/drawing/2014/main" id="{D11061DE-4D3D-4394-AB1C-BCCE0D6CF1DB}"/>
                  </a:ext>
                </a:extLst>
              </p:cNvPr>
              <p:cNvSpPr/>
              <p:nvPr/>
            </p:nvSpPr>
            <p:spPr bwMode="auto">
              <a:xfrm rot="16200000">
                <a:off x="-3757857" y="3039642"/>
                <a:ext cx="689197" cy="345489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92D050">
                  <a:lumMod val="20000"/>
                  <a:lumOff val="8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117">
                <a:extLst>
                  <a:ext uri="{FF2B5EF4-FFF2-40B4-BE49-F238E27FC236}">
                    <a16:creationId xmlns:a16="http://schemas.microsoft.com/office/drawing/2014/main" id="{1CCC06ED-B869-48B6-96BF-63FDDA2C4B4A}"/>
                  </a:ext>
                </a:extLst>
              </p:cNvPr>
              <p:cNvSpPr/>
              <p:nvPr/>
            </p:nvSpPr>
            <p:spPr bwMode="auto">
              <a:xfrm rot="16200000">
                <a:off x="-3543262" y="3179441"/>
                <a:ext cx="689197" cy="343707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92D050">
                  <a:lumMod val="20000"/>
                  <a:lumOff val="8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  <p:sp>
            <p:nvSpPr>
              <p:cNvPr id="32" name="TextBox 145">
                <a:extLst>
                  <a:ext uri="{FF2B5EF4-FFF2-40B4-BE49-F238E27FC236}">
                    <a16:creationId xmlns:a16="http://schemas.microsoft.com/office/drawing/2014/main" id="{13F30F8B-B211-486C-A5BB-63D711A898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822068" y="3641908"/>
                <a:ext cx="106159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S PGothic" panose="020B0600070205080204" pitchFamily="34" charset="-128"/>
                    <a:cs typeface="Times New Roman" panose="02020603050405020304" pitchFamily="18" charset="0"/>
                  </a:rPr>
                  <a:t>Cluster 2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EA74E6F-5397-49AD-B1A1-85E7BEDA9B02}"/>
                  </a:ext>
                </a:extLst>
              </p:cNvPr>
              <p:cNvSpPr/>
              <p:nvPr/>
            </p:nvSpPr>
            <p:spPr bwMode="auto">
              <a:xfrm>
                <a:off x="-2563784" y="2388734"/>
                <a:ext cx="1308939" cy="1312999"/>
              </a:xfrm>
              <a:prstGeom prst="ellipse">
                <a:avLst/>
              </a:prstGeom>
              <a:solidFill>
                <a:srgbClr val="FF5050">
                  <a:lumMod val="20000"/>
                  <a:lumOff val="80000"/>
                  <a:alpha val="5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20">
                <a:extLst>
                  <a:ext uri="{FF2B5EF4-FFF2-40B4-BE49-F238E27FC236}">
                    <a16:creationId xmlns:a16="http://schemas.microsoft.com/office/drawing/2014/main" id="{EB9E6B2D-8171-481A-9DD5-1095BD95E636}"/>
                  </a:ext>
                </a:extLst>
              </p:cNvPr>
              <p:cNvSpPr/>
              <p:nvPr/>
            </p:nvSpPr>
            <p:spPr bwMode="auto">
              <a:xfrm rot="16200000">
                <a:off x="-2261036" y="2695043"/>
                <a:ext cx="690977" cy="345489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C00000">
                  <a:lumMod val="20000"/>
                  <a:lumOff val="8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21">
                <a:extLst>
                  <a:ext uri="{FF2B5EF4-FFF2-40B4-BE49-F238E27FC236}">
                    <a16:creationId xmlns:a16="http://schemas.microsoft.com/office/drawing/2014/main" id="{4513D18E-65AC-4820-B337-71E3B8212601}"/>
                  </a:ext>
                </a:extLst>
              </p:cNvPr>
              <p:cNvSpPr/>
              <p:nvPr/>
            </p:nvSpPr>
            <p:spPr bwMode="auto">
              <a:xfrm rot="16200000">
                <a:off x="-2449808" y="2833951"/>
                <a:ext cx="690977" cy="345489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C00000">
                  <a:lumMod val="20000"/>
                  <a:lumOff val="8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22">
                <a:extLst>
                  <a:ext uri="{FF2B5EF4-FFF2-40B4-BE49-F238E27FC236}">
                    <a16:creationId xmlns:a16="http://schemas.microsoft.com/office/drawing/2014/main" id="{580B5380-6B6C-4740-8040-5DDC8A696F7C}"/>
                  </a:ext>
                </a:extLst>
              </p:cNvPr>
              <p:cNvSpPr/>
              <p:nvPr/>
            </p:nvSpPr>
            <p:spPr bwMode="auto">
              <a:xfrm rot="16200000">
                <a:off x="-2071373" y="2834842"/>
                <a:ext cx="690977" cy="343707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C00000">
                  <a:lumMod val="20000"/>
                  <a:lumOff val="8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123">
                <a:extLst>
                  <a:ext uri="{FF2B5EF4-FFF2-40B4-BE49-F238E27FC236}">
                    <a16:creationId xmlns:a16="http://schemas.microsoft.com/office/drawing/2014/main" id="{333FA346-D894-4599-BC11-70C8A3EBC6E6}"/>
                  </a:ext>
                </a:extLst>
              </p:cNvPr>
              <p:cNvSpPr/>
              <p:nvPr/>
            </p:nvSpPr>
            <p:spPr bwMode="auto">
              <a:xfrm rot="16200000">
                <a:off x="-2234323" y="2972860"/>
                <a:ext cx="689197" cy="343707"/>
              </a:xfrm>
              <a:custGeom>
                <a:avLst/>
                <a:gdLst>
                  <a:gd name="connsiteX0" fmla="*/ 1030287 w 1030287"/>
                  <a:gd name="connsiteY0" fmla="*/ 257459 h 514916"/>
                  <a:gd name="connsiteX1" fmla="*/ 845343 w 1030287"/>
                  <a:gd name="connsiteY1" fmla="*/ 442403 h 514916"/>
                  <a:gd name="connsiteX2" fmla="*/ 714568 w 1030287"/>
                  <a:gd name="connsiteY2" fmla="*/ 388234 h 514916"/>
                  <a:gd name="connsiteX3" fmla="*/ 697628 w 1030287"/>
                  <a:gd name="connsiteY3" fmla="*/ 363108 h 514916"/>
                  <a:gd name="connsiteX4" fmla="*/ 658672 w 1030287"/>
                  <a:gd name="connsiteY4" fmla="*/ 402278 h 514916"/>
                  <a:gd name="connsiteX5" fmla="*/ 460094 w 1030287"/>
                  <a:gd name="connsiteY5" fmla="*/ 514916 h 514916"/>
                  <a:gd name="connsiteX6" fmla="*/ 0 w 1030287"/>
                  <a:gd name="connsiteY6" fmla="*/ 514916 h 514916"/>
                  <a:gd name="connsiteX7" fmla="*/ 0 w 1030287"/>
                  <a:gd name="connsiteY7" fmla="*/ 0 h 514916"/>
                  <a:gd name="connsiteX8" fmla="*/ 460094 w 1030287"/>
                  <a:gd name="connsiteY8" fmla="*/ 0 h 514916"/>
                  <a:gd name="connsiteX9" fmla="*/ 658672 w 1030287"/>
                  <a:gd name="connsiteY9" fmla="*/ 112638 h 514916"/>
                  <a:gd name="connsiteX10" fmla="*/ 697628 w 1030287"/>
                  <a:gd name="connsiteY10" fmla="*/ 151809 h 514916"/>
                  <a:gd name="connsiteX11" fmla="*/ 714568 w 1030287"/>
                  <a:gd name="connsiteY11" fmla="*/ 126684 h 514916"/>
                  <a:gd name="connsiteX12" fmla="*/ 845343 w 1030287"/>
                  <a:gd name="connsiteY12" fmla="*/ 72515 h 514916"/>
                  <a:gd name="connsiteX13" fmla="*/ 1030287 w 1030287"/>
                  <a:gd name="connsiteY13" fmla="*/ 257459 h 51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0287" h="514916">
                    <a:moveTo>
                      <a:pt x="1030287" y="257459"/>
                    </a:moveTo>
                    <a:cubicBezTo>
                      <a:pt x="1030287" y="359601"/>
                      <a:pt x="947485" y="442403"/>
                      <a:pt x="845343" y="442403"/>
                    </a:cubicBezTo>
                    <a:cubicBezTo>
                      <a:pt x="794272" y="442403"/>
                      <a:pt x="748036" y="421703"/>
                      <a:pt x="714568" y="388234"/>
                    </a:cubicBezTo>
                    <a:lnTo>
                      <a:pt x="697628" y="363108"/>
                    </a:lnTo>
                    <a:lnTo>
                      <a:pt x="658672" y="402278"/>
                    </a:lnTo>
                    <a:cubicBezTo>
                      <a:pt x="599071" y="450551"/>
                      <a:pt x="523594" y="493461"/>
                      <a:pt x="460094" y="514916"/>
                    </a:cubicBezTo>
                    <a:lnTo>
                      <a:pt x="0" y="514916"/>
                    </a:lnTo>
                    <a:lnTo>
                      <a:pt x="0" y="0"/>
                    </a:lnTo>
                    <a:lnTo>
                      <a:pt x="460094" y="0"/>
                    </a:lnTo>
                    <a:cubicBezTo>
                      <a:pt x="523594" y="21455"/>
                      <a:pt x="599071" y="64365"/>
                      <a:pt x="658672" y="112638"/>
                    </a:cubicBezTo>
                    <a:lnTo>
                      <a:pt x="697628" y="151809"/>
                    </a:lnTo>
                    <a:lnTo>
                      <a:pt x="714568" y="126684"/>
                    </a:lnTo>
                    <a:cubicBezTo>
                      <a:pt x="748036" y="93216"/>
                      <a:pt x="794272" y="72515"/>
                      <a:pt x="845343" y="72515"/>
                    </a:cubicBezTo>
                    <a:cubicBezTo>
                      <a:pt x="947485" y="72515"/>
                      <a:pt x="1030287" y="155317"/>
                      <a:pt x="1030287" y="257459"/>
                    </a:cubicBezTo>
                    <a:close/>
                  </a:path>
                </a:pathLst>
              </a:custGeom>
              <a:solidFill>
                <a:srgbClr val="C00000">
                  <a:lumMod val="20000"/>
                  <a:lumOff val="8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eaVert" tIns="0" rIns="18288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  <p:sp>
            <p:nvSpPr>
              <p:cNvPr id="38" name="TextBox 146">
                <a:extLst>
                  <a:ext uri="{FF2B5EF4-FFF2-40B4-BE49-F238E27FC236}">
                    <a16:creationId xmlns:a16="http://schemas.microsoft.com/office/drawing/2014/main" id="{03A8A887-BEB7-4AE9-976B-4CF2E9C5B0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421007" y="3439571"/>
                <a:ext cx="10616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S PGothic" panose="020B0600070205080204" pitchFamily="34" charset="-128"/>
                    <a:cs typeface="Times New Roman" panose="02020603050405020304" pitchFamily="18" charset="0"/>
                  </a:rPr>
                  <a:t>Cluster 3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B86A34-9BCC-49E7-B1FF-6AC67D6B5406}"/>
                </a:ext>
              </a:extLst>
            </p:cNvPr>
            <p:cNvGrpSpPr/>
            <p:nvPr/>
          </p:nvGrpSpPr>
          <p:grpSpPr>
            <a:xfrm>
              <a:off x="2719654" y="4673872"/>
              <a:ext cx="3704689" cy="448176"/>
              <a:chOff x="-5329724" y="4012374"/>
              <a:chExt cx="4076910" cy="49320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ED112A-ECAE-40C6-8649-3E8DA428FC4B}"/>
                  </a:ext>
                </a:extLst>
              </p:cNvPr>
              <p:cNvSpPr/>
              <p:nvPr/>
            </p:nvSpPr>
            <p:spPr bwMode="auto">
              <a:xfrm>
                <a:off x="-5329724" y="4012374"/>
                <a:ext cx="1313000" cy="493206"/>
              </a:xfrm>
              <a:prstGeom prst="rect">
                <a:avLst/>
              </a:prstGeom>
              <a:solidFill>
                <a:srgbClr val="5C90A7">
                  <a:lumMod val="20000"/>
                  <a:lumOff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Sub-Model for Cluster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12B695-CF40-4D95-A5D4-115D0AFAB02E}"/>
                  </a:ext>
                </a:extLst>
              </p:cNvPr>
              <p:cNvSpPr/>
              <p:nvPr/>
            </p:nvSpPr>
            <p:spPr bwMode="auto">
              <a:xfrm>
                <a:off x="-3947769" y="4012374"/>
                <a:ext cx="1313000" cy="493206"/>
              </a:xfrm>
              <a:prstGeom prst="rect">
                <a:avLst/>
              </a:prstGeom>
              <a:solidFill>
                <a:srgbClr val="92D050">
                  <a:lumMod val="20000"/>
                  <a:lumOff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Sub-Model for Cluster 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D4454E-BD81-404E-9E30-ADF8AABEDE0B}"/>
                  </a:ext>
                </a:extLst>
              </p:cNvPr>
              <p:cNvSpPr/>
              <p:nvPr/>
            </p:nvSpPr>
            <p:spPr bwMode="auto">
              <a:xfrm>
                <a:off x="-2565814" y="4012374"/>
                <a:ext cx="1313000" cy="493206"/>
              </a:xfrm>
              <a:prstGeom prst="rect">
                <a:avLst/>
              </a:prstGeom>
              <a:solidFill>
                <a:srgbClr val="FF5050">
                  <a:lumMod val="20000"/>
                  <a:lumOff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Sub-Model for Cluster 3</a:t>
                </a:r>
              </a:p>
            </p:txBody>
          </p:sp>
        </p:grpSp>
      </p:grpSp>
      <p:sp>
        <p:nvSpPr>
          <p:cNvPr id="39" name="Rounded Rectangle 134">
            <a:extLst>
              <a:ext uri="{FF2B5EF4-FFF2-40B4-BE49-F238E27FC236}">
                <a16:creationId xmlns:a16="http://schemas.microsoft.com/office/drawing/2014/main" id="{D216EB3D-2CDB-4E8D-B9EA-2EF6D708285A}"/>
              </a:ext>
            </a:extLst>
          </p:cNvPr>
          <p:cNvSpPr/>
          <p:nvPr/>
        </p:nvSpPr>
        <p:spPr bwMode="auto">
          <a:xfrm>
            <a:off x="49385" y="2848239"/>
            <a:ext cx="2162992" cy="2412293"/>
          </a:xfrm>
          <a:prstGeom prst="roundRect">
            <a:avLst>
              <a:gd name="adj" fmla="val 57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40" name="TextBox 143">
            <a:extLst>
              <a:ext uri="{FF2B5EF4-FFF2-40B4-BE49-F238E27FC236}">
                <a16:creationId xmlns:a16="http://schemas.microsoft.com/office/drawing/2014/main" id="{0241B9FA-341A-424D-9C1A-08AD26D95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91" y="2600230"/>
            <a:ext cx="1654448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Based on </a:t>
            </a:r>
            <a:br>
              <a:rPr kumimoji="0" lang="en-US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0" lang="en-US" alt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a Large Dataset </a:t>
            </a:r>
          </a:p>
        </p:txBody>
      </p:sp>
      <p:sp>
        <p:nvSpPr>
          <p:cNvPr id="41" name="Freeform 85">
            <a:extLst>
              <a:ext uri="{FF2B5EF4-FFF2-40B4-BE49-F238E27FC236}">
                <a16:creationId xmlns:a16="http://schemas.microsoft.com/office/drawing/2014/main" id="{E1F08D6D-0C78-400F-932E-0B7306C07291}"/>
              </a:ext>
            </a:extLst>
          </p:cNvPr>
          <p:cNvSpPr/>
          <p:nvPr/>
        </p:nvSpPr>
        <p:spPr bwMode="auto">
          <a:xfrm rot="16200000">
            <a:off x="299895" y="3892700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Freeform 86">
            <a:extLst>
              <a:ext uri="{FF2B5EF4-FFF2-40B4-BE49-F238E27FC236}">
                <a16:creationId xmlns:a16="http://schemas.microsoft.com/office/drawing/2014/main" id="{DDAEF31C-5D06-4568-9521-80E44138F53E}"/>
              </a:ext>
            </a:extLst>
          </p:cNvPr>
          <p:cNvSpPr/>
          <p:nvPr/>
        </p:nvSpPr>
        <p:spPr bwMode="auto">
          <a:xfrm rot="16200000">
            <a:off x="644587" y="3892700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Freeform 87">
            <a:extLst>
              <a:ext uri="{FF2B5EF4-FFF2-40B4-BE49-F238E27FC236}">
                <a16:creationId xmlns:a16="http://schemas.microsoft.com/office/drawing/2014/main" id="{0923C370-5E91-47D2-80A2-4EA953493370}"/>
              </a:ext>
            </a:extLst>
          </p:cNvPr>
          <p:cNvSpPr/>
          <p:nvPr/>
        </p:nvSpPr>
        <p:spPr bwMode="auto">
          <a:xfrm rot="16200000">
            <a:off x="989281" y="3892700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4" name="Freeform 88">
            <a:extLst>
              <a:ext uri="{FF2B5EF4-FFF2-40B4-BE49-F238E27FC236}">
                <a16:creationId xmlns:a16="http://schemas.microsoft.com/office/drawing/2014/main" id="{22335856-7B8B-4D36-AF0E-55A3F30FA492}"/>
              </a:ext>
            </a:extLst>
          </p:cNvPr>
          <p:cNvSpPr/>
          <p:nvPr/>
        </p:nvSpPr>
        <p:spPr bwMode="auto">
          <a:xfrm rot="16200000">
            <a:off x="1333974" y="3892700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5" name="Freeform 89">
            <a:extLst>
              <a:ext uri="{FF2B5EF4-FFF2-40B4-BE49-F238E27FC236}">
                <a16:creationId xmlns:a16="http://schemas.microsoft.com/office/drawing/2014/main" id="{59E7919B-D43E-4EF3-B625-083101A2DEE1}"/>
              </a:ext>
            </a:extLst>
          </p:cNvPr>
          <p:cNvSpPr/>
          <p:nvPr/>
        </p:nvSpPr>
        <p:spPr bwMode="auto">
          <a:xfrm rot="16200000">
            <a:off x="128357" y="4018926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6" name="Freeform 90">
            <a:extLst>
              <a:ext uri="{FF2B5EF4-FFF2-40B4-BE49-F238E27FC236}">
                <a16:creationId xmlns:a16="http://schemas.microsoft.com/office/drawing/2014/main" id="{E0AC6D44-0C3B-4CAB-B8FC-CB59A7AB3409}"/>
              </a:ext>
            </a:extLst>
          </p:cNvPr>
          <p:cNvSpPr/>
          <p:nvPr/>
        </p:nvSpPr>
        <p:spPr bwMode="auto">
          <a:xfrm rot="16200000">
            <a:off x="473050" y="4018926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Freeform 91">
            <a:extLst>
              <a:ext uri="{FF2B5EF4-FFF2-40B4-BE49-F238E27FC236}">
                <a16:creationId xmlns:a16="http://schemas.microsoft.com/office/drawing/2014/main" id="{E1D15D85-0C77-45FA-B9E9-430B359EE8F9}"/>
              </a:ext>
            </a:extLst>
          </p:cNvPr>
          <p:cNvSpPr/>
          <p:nvPr/>
        </p:nvSpPr>
        <p:spPr bwMode="auto">
          <a:xfrm rot="16200000">
            <a:off x="816934" y="4019734"/>
            <a:ext cx="627892" cy="312328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8" name="Freeform 92">
            <a:extLst>
              <a:ext uri="{FF2B5EF4-FFF2-40B4-BE49-F238E27FC236}">
                <a16:creationId xmlns:a16="http://schemas.microsoft.com/office/drawing/2014/main" id="{A8F2FDEB-DA09-4690-A606-129ACBD2E492}"/>
              </a:ext>
            </a:extLst>
          </p:cNvPr>
          <p:cNvSpPr/>
          <p:nvPr/>
        </p:nvSpPr>
        <p:spPr bwMode="auto">
          <a:xfrm rot="16200000">
            <a:off x="1160817" y="4018926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9" name="Freeform 93">
            <a:extLst>
              <a:ext uri="{FF2B5EF4-FFF2-40B4-BE49-F238E27FC236}">
                <a16:creationId xmlns:a16="http://schemas.microsoft.com/office/drawing/2014/main" id="{68DEDFD1-BAAC-46C0-A9A0-14148F95C015}"/>
              </a:ext>
            </a:extLst>
          </p:cNvPr>
          <p:cNvSpPr/>
          <p:nvPr/>
        </p:nvSpPr>
        <p:spPr bwMode="auto">
          <a:xfrm rot="16200000">
            <a:off x="1505511" y="4018926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0" name="Freeform 94">
            <a:extLst>
              <a:ext uri="{FF2B5EF4-FFF2-40B4-BE49-F238E27FC236}">
                <a16:creationId xmlns:a16="http://schemas.microsoft.com/office/drawing/2014/main" id="{9D06BED7-2E4D-45CF-A2C0-2FE4AED70C4B}"/>
              </a:ext>
            </a:extLst>
          </p:cNvPr>
          <p:cNvSpPr/>
          <p:nvPr/>
        </p:nvSpPr>
        <p:spPr bwMode="auto">
          <a:xfrm rot="16200000">
            <a:off x="299896" y="4145151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</a:p>
        </p:txBody>
      </p:sp>
      <p:sp>
        <p:nvSpPr>
          <p:cNvPr id="51" name="Freeform 95">
            <a:extLst>
              <a:ext uri="{FF2B5EF4-FFF2-40B4-BE49-F238E27FC236}">
                <a16:creationId xmlns:a16="http://schemas.microsoft.com/office/drawing/2014/main" id="{B7B3C176-668B-486D-8FC2-2B261F068CB8}"/>
              </a:ext>
            </a:extLst>
          </p:cNvPr>
          <p:cNvSpPr/>
          <p:nvPr/>
        </p:nvSpPr>
        <p:spPr bwMode="auto">
          <a:xfrm rot="16200000">
            <a:off x="644589" y="4145151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</a:p>
        </p:txBody>
      </p:sp>
      <p:sp>
        <p:nvSpPr>
          <p:cNvPr id="52" name="Freeform 96">
            <a:extLst>
              <a:ext uri="{FF2B5EF4-FFF2-40B4-BE49-F238E27FC236}">
                <a16:creationId xmlns:a16="http://schemas.microsoft.com/office/drawing/2014/main" id="{6DF675A4-49CF-4793-8242-197B08F0921E}"/>
              </a:ext>
            </a:extLst>
          </p:cNvPr>
          <p:cNvSpPr/>
          <p:nvPr/>
        </p:nvSpPr>
        <p:spPr bwMode="auto">
          <a:xfrm rot="16200000">
            <a:off x="989281" y="4145151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</a:p>
        </p:txBody>
      </p:sp>
      <p:sp>
        <p:nvSpPr>
          <p:cNvPr id="53" name="Freeform 97">
            <a:extLst>
              <a:ext uri="{FF2B5EF4-FFF2-40B4-BE49-F238E27FC236}">
                <a16:creationId xmlns:a16="http://schemas.microsoft.com/office/drawing/2014/main" id="{A746B8FD-9AF4-4350-A6E5-2A965F7C7209}"/>
              </a:ext>
            </a:extLst>
          </p:cNvPr>
          <p:cNvSpPr/>
          <p:nvPr/>
        </p:nvSpPr>
        <p:spPr bwMode="auto">
          <a:xfrm rot="16200000">
            <a:off x="1333975" y="4145151"/>
            <a:ext cx="627892" cy="313946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</a:p>
        </p:txBody>
      </p:sp>
      <p:sp>
        <p:nvSpPr>
          <p:cNvPr id="54" name="TextBox 143">
            <a:extLst>
              <a:ext uri="{FF2B5EF4-FFF2-40B4-BE49-F238E27FC236}">
                <a16:creationId xmlns:a16="http://schemas.microsoft.com/office/drawing/2014/main" id="{89A7AE79-1D1C-44D7-873C-71A823078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64" y="4655838"/>
            <a:ext cx="1814235" cy="53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Times New Roman" panose="02020603050405020304" pitchFamily="18" charset="0"/>
              </a:rPr>
              <a:t>Occupants in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Times New Roman" panose="02020603050405020304" pitchFamily="18" charset="0"/>
              </a:rPr>
              <a:t>the Large Dataset</a:t>
            </a:r>
          </a:p>
        </p:txBody>
      </p:sp>
      <p:sp>
        <p:nvSpPr>
          <p:cNvPr id="55" name="Freeform 128">
            <a:extLst>
              <a:ext uri="{FF2B5EF4-FFF2-40B4-BE49-F238E27FC236}">
                <a16:creationId xmlns:a16="http://schemas.microsoft.com/office/drawing/2014/main" id="{160D7A92-099C-40CC-B568-7D5D275A63C9}"/>
              </a:ext>
            </a:extLst>
          </p:cNvPr>
          <p:cNvSpPr/>
          <p:nvPr/>
        </p:nvSpPr>
        <p:spPr bwMode="auto">
          <a:xfrm rot="16200000">
            <a:off x="7699981" y="3527541"/>
            <a:ext cx="626274" cy="312327"/>
          </a:xfrm>
          <a:custGeom>
            <a:avLst/>
            <a:gdLst>
              <a:gd name="connsiteX0" fmla="*/ 1030287 w 1030287"/>
              <a:gd name="connsiteY0" fmla="*/ 257459 h 514916"/>
              <a:gd name="connsiteX1" fmla="*/ 845343 w 1030287"/>
              <a:gd name="connsiteY1" fmla="*/ 442403 h 514916"/>
              <a:gd name="connsiteX2" fmla="*/ 714568 w 1030287"/>
              <a:gd name="connsiteY2" fmla="*/ 388234 h 514916"/>
              <a:gd name="connsiteX3" fmla="*/ 697628 w 1030287"/>
              <a:gd name="connsiteY3" fmla="*/ 363108 h 514916"/>
              <a:gd name="connsiteX4" fmla="*/ 658672 w 1030287"/>
              <a:gd name="connsiteY4" fmla="*/ 402278 h 514916"/>
              <a:gd name="connsiteX5" fmla="*/ 460094 w 1030287"/>
              <a:gd name="connsiteY5" fmla="*/ 514916 h 514916"/>
              <a:gd name="connsiteX6" fmla="*/ 0 w 1030287"/>
              <a:gd name="connsiteY6" fmla="*/ 514916 h 514916"/>
              <a:gd name="connsiteX7" fmla="*/ 0 w 1030287"/>
              <a:gd name="connsiteY7" fmla="*/ 0 h 514916"/>
              <a:gd name="connsiteX8" fmla="*/ 460094 w 1030287"/>
              <a:gd name="connsiteY8" fmla="*/ 0 h 514916"/>
              <a:gd name="connsiteX9" fmla="*/ 658672 w 1030287"/>
              <a:gd name="connsiteY9" fmla="*/ 112638 h 514916"/>
              <a:gd name="connsiteX10" fmla="*/ 697628 w 1030287"/>
              <a:gd name="connsiteY10" fmla="*/ 151809 h 514916"/>
              <a:gd name="connsiteX11" fmla="*/ 714568 w 1030287"/>
              <a:gd name="connsiteY11" fmla="*/ 126684 h 514916"/>
              <a:gd name="connsiteX12" fmla="*/ 845343 w 1030287"/>
              <a:gd name="connsiteY12" fmla="*/ 72515 h 514916"/>
              <a:gd name="connsiteX13" fmla="*/ 1030287 w 1030287"/>
              <a:gd name="connsiteY13" fmla="*/ 257459 h 51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0287" h="514916">
                <a:moveTo>
                  <a:pt x="1030287" y="257459"/>
                </a:moveTo>
                <a:cubicBezTo>
                  <a:pt x="1030287" y="359601"/>
                  <a:pt x="947485" y="442403"/>
                  <a:pt x="845343" y="442403"/>
                </a:cubicBezTo>
                <a:cubicBezTo>
                  <a:pt x="794272" y="442403"/>
                  <a:pt x="748036" y="421703"/>
                  <a:pt x="714568" y="388234"/>
                </a:cubicBezTo>
                <a:lnTo>
                  <a:pt x="697628" y="363108"/>
                </a:lnTo>
                <a:lnTo>
                  <a:pt x="658672" y="402278"/>
                </a:lnTo>
                <a:cubicBezTo>
                  <a:pt x="599071" y="450551"/>
                  <a:pt x="523594" y="493461"/>
                  <a:pt x="460094" y="514916"/>
                </a:cubicBezTo>
                <a:lnTo>
                  <a:pt x="0" y="514916"/>
                </a:lnTo>
                <a:lnTo>
                  <a:pt x="0" y="0"/>
                </a:lnTo>
                <a:lnTo>
                  <a:pt x="460094" y="0"/>
                </a:lnTo>
                <a:cubicBezTo>
                  <a:pt x="523594" y="21455"/>
                  <a:pt x="599071" y="64365"/>
                  <a:pt x="658672" y="112638"/>
                </a:cubicBezTo>
                <a:lnTo>
                  <a:pt x="697628" y="151809"/>
                </a:lnTo>
                <a:lnTo>
                  <a:pt x="714568" y="126684"/>
                </a:lnTo>
                <a:cubicBezTo>
                  <a:pt x="748036" y="93216"/>
                  <a:pt x="794272" y="72515"/>
                  <a:pt x="845343" y="72515"/>
                </a:cubicBezTo>
                <a:cubicBezTo>
                  <a:pt x="947485" y="72515"/>
                  <a:pt x="1030287" y="155317"/>
                  <a:pt x="1030287" y="257459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50800" dist="12700" algn="l" rotWithShape="0">
              <a:prstClr val="black">
                <a:alpha val="40000"/>
              </a:prstClr>
            </a:outerShdw>
          </a:effectLst>
        </p:spPr>
        <p:txBody>
          <a:bodyPr vert="eaVert" tIns="0" rIns="18288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" name="TextBox 143">
            <a:extLst>
              <a:ext uri="{FF2B5EF4-FFF2-40B4-BE49-F238E27FC236}">
                <a16:creationId xmlns:a16="http://schemas.microsoft.com/office/drawing/2014/main" id="{65AB9080-5EA5-47A7-B08D-7D7617DD6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750" y="4005299"/>
            <a:ext cx="1470735" cy="22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Times New Roman" panose="02020603050405020304" pitchFamily="18" charset="0"/>
              </a:rPr>
              <a:t>Target Occupant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78898AB-A699-4F6F-8C91-283C53D9263D}"/>
              </a:ext>
            </a:extLst>
          </p:cNvPr>
          <p:cNvGrpSpPr/>
          <p:nvPr/>
        </p:nvGrpSpPr>
        <p:grpSpPr>
          <a:xfrm>
            <a:off x="7416783" y="4270159"/>
            <a:ext cx="1192669" cy="851889"/>
            <a:chOff x="7416783" y="4270159"/>
            <a:chExt cx="1192669" cy="85188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53CA5D5-02A6-46AE-83B3-53F7C4CA4C9C}"/>
                </a:ext>
              </a:extLst>
            </p:cNvPr>
            <p:cNvSpPr/>
            <p:nvPr/>
          </p:nvSpPr>
          <p:spPr bwMode="auto">
            <a:xfrm>
              <a:off x="7416783" y="4673354"/>
              <a:ext cx="1192669" cy="448694"/>
            </a:xfrm>
            <a:prstGeom prst="rect">
              <a:avLst/>
            </a:prstGeom>
            <a:gradFill flip="none" rotWithShape="1">
              <a:gsLst>
                <a:gs pos="50000">
                  <a:srgbClr val="92D050">
                    <a:lumMod val="20000"/>
                    <a:lumOff val="80000"/>
                  </a:srgbClr>
                </a:gs>
                <a:gs pos="0">
                  <a:srgbClr val="5C90A7">
                    <a:lumMod val="20000"/>
                    <a:lumOff val="80000"/>
                  </a:srgbClr>
                </a:gs>
                <a:gs pos="100000">
                  <a:srgbClr val="FF5050">
                    <a:lumMod val="20000"/>
                    <a:lumOff val="80000"/>
                  </a:srgbClr>
                </a:gs>
              </a:gsLst>
              <a:lin ang="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Mixture of Models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813D9FE-9BDA-48BF-8F23-4A2593F7FCA9}"/>
                    </a:ext>
                  </a:extLst>
                </p:cNvPr>
                <p:cNvSpPr txBox="1"/>
                <p:nvPr/>
              </p:nvSpPr>
              <p:spPr>
                <a:xfrm>
                  <a:off x="7442577" y="4270159"/>
                  <a:ext cx="114108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0" lang="en-US" sz="11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1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1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0" lang="en-US" sz="11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b>
                            </m:sSub>
                            <m:r>
                              <a:rPr kumimoji="0" lang="en-US" sz="11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0" lang="en-US" sz="11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0" lang="en-US" sz="11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0" lang="en-US" sz="11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𝐷𝑎𝑡𝑎</m:t>
                            </m:r>
                          </m:e>
                        </m:d>
                      </m:oMath>
                    </m:oMathPara>
                  </a14:m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813D9FE-9BDA-48BF-8F23-4A2593F7F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577" y="4270159"/>
                  <a:ext cx="1141082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3743" b="-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0FB1614-659E-4833-99DA-C0C6D1F123AE}"/>
              </a:ext>
            </a:extLst>
          </p:cNvPr>
          <p:cNvGrpSpPr/>
          <p:nvPr/>
        </p:nvGrpSpPr>
        <p:grpSpPr>
          <a:xfrm>
            <a:off x="2589118" y="5260532"/>
            <a:ext cx="6355080" cy="1123216"/>
            <a:chOff x="2589118" y="5260532"/>
            <a:chExt cx="6355080" cy="1123216"/>
          </a:xfrm>
        </p:grpSpPr>
        <p:sp>
          <p:nvSpPr>
            <p:cNvPr id="61" name="Text Placeholder 2">
              <a:extLst>
                <a:ext uri="{FF2B5EF4-FFF2-40B4-BE49-F238E27FC236}">
                  <a16:creationId xmlns:a16="http://schemas.microsoft.com/office/drawing/2014/main" id="{7FDDC393-F90A-4873-95AE-53E9EFCD8BE4}"/>
                </a:ext>
              </a:extLst>
            </p:cNvPr>
            <p:cNvSpPr txBox="1">
              <a:spLocks/>
            </p:cNvSpPr>
            <p:nvPr/>
          </p:nvSpPr>
          <p:spPr>
            <a:xfrm>
              <a:off x="2589118" y="5606508"/>
              <a:ext cx="6355080" cy="77724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10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39725" indent="-339725">
                <a:lnSpc>
                  <a:spcPct val="112000"/>
                </a:lnSpc>
                <a:buFont typeface="+mj-lt"/>
                <a:buAutoNum type="arabicPeriod" startAt="2"/>
              </a:pPr>
              <a:r>
                <a:rPr lang="en-US" sz="1800" dirty="0"/>
                <a:t>Introduce equations in </a:t>
              </a:r>
              <a:r>
                <a:rPr lang="en-US" sz="1800" b="1" i="1" dirty="0">
                  <a:solidFill>
                    <a:schemeClr val="accent1"/>
                  </a:solidFill>
                </a:rPr>
                <a:t>PMV model with additional correction parameters </a:t>
              </a:r>
              <a:r>
                <a:rPr lang="en-US" sz="1800" dirty="0"/>
                <a:t>as my prior knowledge</a:t>
              </a:r>
              <a:endParaRPr lang="en-US" sz="1800" b="1" i="1" dirty="0">
                <a:solidFill>
                  <a:schemeClr val="accent1"/>
                </a:solidFill>
              </a:endParaRPr>
            </a:p>
          </p:txBody>
        </p:sp>
        <p:cxnSp>
          <p:nvCxnSpPr>
            <p:cNvPr id="62" name="Straight Connector 77">
              <a:extLst>
                <a:ext uri="{FF2B5EF4-FFF2-40B4-BE49-F238E27FC236}">
                  <a16:creationId xmlns:a16="http://schemas.microsoft.com/office/drawing/2014/main" id="{3CB13045-5B1B-454F-8FB0-10BDD6341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3067" y="5260532"/>
              <a:ext cx="0" cy="345978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0E6DAA2-C4B2-4CF9-B964-348DD39BC16E}"/>
              </a:ext>
            </a:extLst>
          </p:cNvPr>
          <p:cNvGrpSpPr/>
          <p:nvPr/>
        </p:nvGrpSpPr>
        <p:grpSpPr>
          <a:xfrm>
            <a:off x="267875" y="1482373"/>
            <a:ext cx="7397183" cy="2784757"/>
            <a:chOff x="267875" y="1482373"/>
            <a:chExt cx="7397183" cy="27847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143">
                  <a:extLst>
                    <a:ext uri="{FF2B5EF4-FFF2-40B4-BE49-F238E27FC236}">
                      <a16:creationId xmlns:a16="http://schemas.microsoft.com/office/drawing/2014/main" id="{6E497D29-10D7-4607-8FC6-42A8FBA0BC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7875" y="3199013"/>
                  <a:ext cx="1019169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MS PGothic" panose="020B0600070205080204" pitchFamily="34" charset="-128"/>
                      <a:cs typeface="Times New Roman" panose="02020603050405020304" pitchFamily="18" charset="0"/>
                    </a:rPr>
                    <a:t>Hidden Value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en-US" sz="12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𝓏</m:t>
                        </m:r>
                        <m:r>
                          <a:rPr kumimoji="0" lang="en-US" altLang="en-US" sz="12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∈(1,…,</m:t>
                        </m:r>
                        <m:r>
                          <a:rPr kumimoji="0" lang="en-US" altLang="en-US" sz="12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kumimoji="0" lang="en-US" altLang="en-US" sz="12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143">
                  <a:extLst>
                    <a:ext uri="{FF2B5EF4-FFF2-40B4-BE49-F238E27FC236}">
                      <a16:creationId xmlns:a16="http://schemas.microsoft.com/office/drawing/2014/main" id="{06E21BBB-537C-40BB-B8BA-5DB60562A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7875" y="3199013"/>
                  <a:ext cx="101916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790" t="-15000" r="-4192" b="-20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7B52EF4-81CC-47CF-B3F4-9A48DE14996F}"/>
                </a:ext>
              </a:extLst>
            </p:cNvPr>
            <p:cNvCxnSpPr>
              <a:cxnSpLocks/>
              <a:stCxn id="64" idx="2"/>
            </p:cNvCxnSpPr>
            <p:nvPr/>
          </p:nvCxnSpPr>
          <p:spPr bwMode="auto">
            <a:xfrm>
              <a:off x="777460" y="3568345"/>
              <a:ext cx="174647" cy="698785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C9A992C-61D9-4A39-A5CF-FEC291967B3F}"/>
                </a:ext>
              </a:extLst>
            </p:cNvPr>
            <p:cNvGrpSpPr/>
            <p:nvPr/>
          </p:nvGrpSpPr>
          <p:grpSpPr>
            <a:xfrm>
              <a:off x="1287045" y="1482373"/>
              <a:ext cx="6378013" cy="1901306"/>
              <a:chOff x="1287045" y="1482373"/>
              <a:chExt cx="6378013" cy="1901306"/>
            </a:xfrm>
          </p:grpSpPr>
          <p:cxnSp>
            <p:nvCxnSpPr>
              <p:cNvPr id="67" name="Straight Connector 77">
                <a:extLst>
                  <a:ext uri="{FF2B5EF4-FFF2-40B4-BE49-F238E27FC236}">
                    <a16:creationId xmlns:a16="http://schemas.microsoft.com/office/drawing/2014/main" id="{0B8641F5-92CE-46A1-A5FD-87F741718E7B}"/>
                  </a:ext>
                </a:extLst>
              </p:cNvPr>
              <p:cNvCxnSpPr>
                <a:cxnSpLocks/>
                <a:endCxn id="64" idx="3"/>
              </p:cNvCxnSpPr>
              <p:nvPr/>
            </p:nvCxnSpPr>
            <p:spPr>
              <a:xfrm rot="5400000">
                <a:off x="1100244" y="2441055"/>
                <a:ext cx="1129425" cy="755823"/>
              </a:xfrm>
              <a:prstGeom prst="bentConnector2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 Placeholder 2">
                <a:extLst>
                  <a:ext uri="{FF2B5EF4-FFF2-40B4-BE49-F238E27FC236}">
                    <a16:creationId xmlns:a16="http://schemas.microsoft.com/office/drawing/2014/main" id="{FA460EF1-A565-4624-9FB2-4C64004976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9978" y="1482373"/>
                <a:ext cx="6355080" cy="77724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10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7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7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7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7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7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7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39725" indent="-339725">
                  <a:lnSpc>
                    <a:spcPct val="112000"/>
                  </a:lnSpc>
                  <a:buAutoNum type="arabicPeriod"/>
                </a:pPr>
                <a:r>
                  <a:rPr lang="en-US" sz="1800" dirty="0"/>
                  <a:t>In the model, explicitly encode my key hypothesis:</a:t>
                </a:r>
                <a:br>
                  <a:rPr lang="en-US" sz="1800" dirty="0"/>
                </a:br>
                <a:r>
                  <a:rPr lang="en-US" sz="1800" b="1" i="1" dirty="0">
                    <a:solidFill>
                      <a:schemeClr val="accent1"/>
                    </a:solidFill>
                  </a:rPr>
                  <a:t>“Different people prefer different thermal condition”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996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allAtOnce" animBg="1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4097D-96CC-4768-9544-A95043AF9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E1784-1781-499E-871F-3D16C048249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50663B-556D-43B7-9B5D-CA6045AC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Modeling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FDE1A-D7CD-4913-AFE4-41B9C768DDBF}"/>
                  </a:ext>
                </a:extLst>
              </p:cNvPr>
              <p:cNvSpPr txBox="1"/>
              <p:nvPr/>
            </p:nvSpPr>
            <p:spPr>
              <a:xfrm>
                <a:off x="2602262" y="2418234"/>
                <a:ext cx="4092467" cy="1756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latinLnBrk="0"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</m:oMath>
                  </m:oMathPara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atinLnBrk="0">
                  <a:lnSpc>
                    <a:spcPct val="110000"/>
                  </a:lnSpc>
                  <a:spcAft>
                    <a:spcPts val="600"/>
                  </a:spcAft>
                </a:pPr>
                <a:endParaRPr lang="en-US" sz="1200" b="1" dirty="0">
                  <a:latin typeface="Cambria Math" panose="02040503050406030204" pitchFamily="18" charset="0"/>
                </a:endParaRPr>
              </a:p>
              <a:p>
                <a:pPr marL="290513" latinLnBrk="0"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2400" dirty="0"/>
                  <a:t>: Model parameters</a:t>
                </a:r>
              </a:p>
              <a:p>
                <a:pPr marL="290513" latinLnBrk="0"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2400" dirty="0"/>
                  <a:t>: Data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FDE1A-D7CD-4913-AFE4-41B9C768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262" y="2418234"/>
                <a:ext cx="4092467" cy="1756635"/>
              </a:xfrm>
              <a:prstGeom prst="rect">
                <a:avLst/>
              </a:prstGeom>
              <a:blipFill>
                <a:blip r:embed="rId3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E02B0D-10EB-4DB5-9266-2CDA5403C3C6}"/>
              </a:ext>
            </a:extLst>
          </p:cNvPr>
          <p:cNvSpPr txBox="1"/>
          <p:nvPr/>
        </p:nvSpPr>
        <p:spPr>
          <a:xfrm>
            <a:off x="740227" y="1426028"/>
            <a:ext cx="3939476" cy="40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lvl="0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4F81BD"/>
                </a:solidFill>
              </a:rPr>
              <a:t>Bayes’ Rule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3DF71-84CB-4436-B5B5-8467C5213EC0}"/>
              </a:ext>
            </a:extLst>
          </p:cNvPr>
          <p:cNvSpPr/>
          <p:nvPr/>
        </p:nvSpPr>
        <p:spPr>
          <a:xfrm>
            <a:off x="0" y="3194953"/>
            <a:ext cx="2589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en-US" dirty="0"/>
              <a:t>Posterior probability</a:t>
            </a:r>
          </a:p>
          <a:p>
            <a:pPr algn="ctr" latinLnBrk="0"/>
            <a:r>
              <a:rPr lang="en-US" dirty="0"/>
              <a:t>(Not a point estimation)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74806-DC8A-4260-92FC-647CFE1B736F}"/>
                  </a:ext>
                </a:extLst>
              </p:cNvPr>
              <p:cNvSpPr/>
              <p:nvPr/>
            </p:nvSpPr>
            <p:spPr>
              <a:xfrm>
                <a:off x="6651187" y="1466029"/>
                <a:ext cx="25892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/>
                <a:r>
                  <a:rPr lang="en-US" dirty="0"/>
                  <a:t>Prior probability</a:t>
                </a:r>
              </a:p>
              <a:p>
                <a:pPr algn="ctr" latinLnBrk="0"/>
                <a:r>
                  <a:rPr lang="en-US" dirty="0"/>
                  <a:t>(prior knowledge on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74806-DC8A-4260-92FC-647CFE1B7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187" y="1466029"/>
                <a:ext cx="2589214" cy="646331"/>
              </a:xfrm>
              <a:prstGeom prst="rect">
                <a:avLst/>
              </a:prstGeom>
              <a:blipFill>
                <a:blip r:embed="rId4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B8DF0F2-5729-4BEB-BD19-B5F0D77AF373}"/>
              </a:ext>
            </a:extLst>
          </p:cNvPr>
          <p:cNvSpPr/>
          <p:nvPr/>
        </p:nvSpPr>
        <p:spPr>
          <a:xfrm>
            <a:off x="3965572" y="1519765"/>
            <a:ext cx="2589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en-US" dirty="0"/>
              <a:t>Data likelihood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067198-5F2D-475D-8A41-25559D900BBD}"/>
              </a:ext>
            </a:extLst>
          </p:cNvPr>
          <p:cNvCxnSpPr>
            <a:cxnSpLocks/>
          </p:cNvCxnSpPr>
          <p:nvPr/>
        </p:nvCxnSpPr>
        <p:spPr>
          <a:xfrm flipH="1">
            <a:off x="6255659" y="2112360"/>
            <a:ext cx="754741" cy="31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0C3793-1C22-4017-A0AA-11EACF0AA827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065487" y="1889097"/>
            <a:ext cx="194692" cy="53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52B12C-3320-4204-AB4D-7D88CA8241D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294607" y="2743341"/>
            <a:ext cx="1307656" cy="451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BD71C82-9AE9-41E0-9F17-58EE3549A2B6}"/>
              </a:ext>
            </a:extLst>
          </p:cNvPr>
          <p:cNvSpPr txBox="1"/>
          <p:nvPr/>
        </p:nvSpPr>
        <p:spPr>
          <a:xfrm>
            <a:off x="740227" y="4942895"/>
            <a:ext cx="8969830" cy="16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lvl="0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Encode our </a:t>
            </a:r>
            <a:r>
              <a:rPr lang="en-US" sz="2000" b="1" dirty="0">
                <a:solidFill>
                  <a:schemeClr val="accent1"/>
                </a:solidFill>
              </a:rPr>
              <a:t>prior knowledge</a:t>
            </a:r>
          </a:p>
          <a:p>
            <a:pPr marL="344488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Quantify the </a:t>
            </a:r>
            <a:r>
              <a:rPr lang="en-US" sz="2000" b="1" dirty="0">
                <a:solidFill>
                  <a:schemeClr val="accent1"/>
                </a:solidFill>
              </a:rPr>
              <a:t>model uncertainty</a:t>
            </a:r>
            <a:endParaRPr lang="en-US" sz="2000" dirty="0"/>
          </a:p>
          <a:p>
            <a:pPr marL="344488" lvl="0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Easily introduce </a:t>
            </a:r>
            <a:r>
              <a:rPr lang="en-US" sz="2000" b="1" dirty="0">
                <a:solidFill>
                  <a:schemeClr val="accent1"/>
                </a:solidFill>
              </a:rPr>
              <a:t>hidden (unobserved) variables</a:t>
            </a:r>
          </a:p>
          <a:p>
            <a:pPr marL="344488" lvl="0" indent="-344488" latinLnBrk="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Seamlessly combine data from </a:t>
            </a:r>
            <a:r>
              <a:rPr lang="en-US" sz="2000" b="1" dirty="0">
                <a:solidFill>
                  <a:schemeClr val="accent1"/>
                </a:solidFill>
              </a:rPr>
              <a:t>heterogeneous sources</a:t>
            </a:r>
          </a:p>
        </p:txBody>
      </p:sp>
    </p:spTree>
    <p:extLst>
      <p:ext uri="{BB962C8B-B14F-4D97-AF65-F5344CB8AC3E}">
        <p14:creationId xmlns:p14="http://schemas.microsoft.com/office/powerpoint/2010/main" val="250087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07794-7A36-4DEF-8514-4F126602C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6451240"/>
            <a:ext cx="2057400" cy="365125"/>
          </a:xfrm>
        </p:spPr>
        <p:txBody>
          <a:bodyPr/>
          <a:lstStyle/>
          <a:p>
            <a:fld id="{97FE1784-1781-499E-871F-3D16C048249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302AA6-3C46-4486-80CA-1C490CDB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Thermal Preference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CBCF359-F6FA-47E5-8DD6-CB5322FB2F62}"/>
                  </a:ext>
                </a:extLst>
              </p:cNvPr>
              <p:cNvSpPr/>
              <p:nvPr/>
            </p:nvSpPr>
            <p:spPr>
              <a:xfrm>
                <a:off x="3432671" y="6223000"/>
                <a:ext cx="576346" cy="57634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b="1" i="0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𝛉</m:t>
                      </m:r>
                    </m:oMath>
                  </m:oMathPara>
                </a14:m>
                <a:endParaRPr lang="en-US" b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CBCF359-F6FA-47E5-8DD6-CB5322FB2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71" y="6223000"/>
                <a:ext cx="576346" cy="5763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96B5FB-D789-4878-B86A-B2C2F5A4C14D}"/>
                  </a:ext>
                </a:extLst>
              </p:cNvPr>
              <p:cNvSpPr/>
              <p:nvPr/>
            </p:nvSpPr>
            <p:spPr>
              <a:xfrm>
                <a:off x="2190792" y="5492653"/>
                <a:ext cx="576346" cy="57634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96B5FB-D789-4878-B86A-B2C2F5A4C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92" y="5492653"/>
                <a:ext cx="576346" cy="5763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9C2B9C2-A907-4253-BABF-5B821A49011E}"/>
                  </a:ext>
                </a:extLst>
              </p:cNvPr>
              <p:cNvSpPr/>
              <p:nvPr/>
            </p:nvSpPr>
            <p:spPr>
              <a:xfrm>
                <a:off x="3432671" y="3371763"/>
                <a:ext cx="576346" cy="576340"/>
              </a:xfrm>
              <a:prstGeom prst="ellipse">
                <a:avLst/>
              </a:prstGeom>
              <a:solidFill>
                <a:srgbClr val="A3D97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b="0" i="1" kern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kern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kern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b="0" i="1" kern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kern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9C2B9C2-A907-4253-BABF-5B821A490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71" y="3371763"/>
                <a:ext cx="576346" cy="5763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459CFA8-5C56-4263-81BB-A31EA57EBCDB}"/>
                  </a:ext>
                </a:extLst>
              </p:cNvPr>
              <p:cNvSpPr/>
              <p:nvPr/>
            </p:nvSpPr>
            <p:spPr>
              <a:xfrm>
                <a:off x="2190792" y="3367726"/>
                <a:ext cx="576346" cy="57634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459CFA8-5C56-4263-81BB-A31EA57EB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92" y="3367726"/>
                <a:ext cx="576346" cy="5763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6EB0E1-89E9-46B0-9B40-925E6D71F8FC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767138" y="3655896"/>
            <a:ext cx="665533" cy="4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381917-2B0D-49CE-8F1F-D5D9A8561131}"/>
              </a:ext>
            </a:extLst>
          </p:cNvPr>
          <p:cNvCxnSpPr>
            <a:cxnSpLocks/>
            <a:stCxn id="16" idx="5"/>
            <a:endCxn id="8" idx="2"/>
          </p:cNvCxnSpPr>
          <p:nvPr/>
        </p:nvCxnSpPr>
        <p:spPr>
          <a:xfrm>
            <a:off x="1404462" y="2260179"/>
            <a:ext cx="786330" cy="1395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9CB95-01A9-42C9-B939-7541CC7EF83F}"/>
              </a:ext>
            </a:extLst>
          </p:cNvPr>
          <p:cNvCxnSpPr>
            <a:cxnSpLocks/>
            <a:stCxn id="17" idx="5"/>
            <a:endCxn id="8" idx="2"/>
          </p:cNvCxnSpPr>
          <p:nvPr/>
        </p:nvCxnSpPr>
        <p:spPr>
          <a:xfrm>
            <a:off x="997727" y="2744907"/>
            <a:ext cx="1193065" cy="910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C455AC-D4BC-4C7A-9C39-D7128F15E652}"/>
              </a:ext>
            </a:extLst>
          </p:cNvPr>
          <p:cNvCxnSpPr>
            <a:cxnSpLocks/>
            <a:stCxn id="18" idx="5"/>
            <a:endCxn id="8" idx="2"/>
          </p:cNvCxnSpPr>
          <p:nvPr/>
        </p:nvCxnSpPr>
        <p:spPr>
          <a:xfrm>
            <a:off x="781308" y="3339513"/>
            <a:ext cx="1409484" cy="316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748181-EED0-4F4A-BF70-27601CF968EE}"/>
              </a:ext>
            </a:extLst>
          </p:cNvPr>
          <p:cNvCxnSpPr>
            <a:cxnSpLocks/>
            <a:stCxn id="19" idx="5"/>
            <a:endCxn id="8" idx="2"/>
          </p:cNvCxnSpPr>
          <p:nvPr/>
        </p:nvCxnSpPr>
        <p:spPr>
          <a:xfrm flipV="1">
            <a:off x="781308" y="3655896"/>
            <a:ext cx="1409484" cy="316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5E52C5-F820-4CE7-A7AC-5792BFCF671F}"/>
              </a:ext>
            </a:extLst>
          </p:cNvPr>
          <p:cNvCxnSpPr>
            <a:cxnSpLocks/>
            <a:stCxn id="20" idx="5"/>
            <a:endCxn id="8" idx="2"/>
          </p:cNvCxnSpPr>
          <p:nvPr/>
        </p:nvCxnSpPr>
        <p:spPr>
          <a:xfrm flipV="1">
            <a:off x="997727" y="3655896"/>
            <a:ext cx="1193065" cy="910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41F0A7-D73C-4E50-8741-A24E091EA80E}"/>
              </a:ext>
            </a:extLst>
          </p:cNvPr>
          <p:cNvCxnSpPr>
            <a:cxnSpLocks/>
            <a:stCxn id="21" idx="5"/>
            <a:endCxn id="8" idx="2"/>
          </p:cNvCxnSpPr>
          <p:nvPr/>
        </p:nvCxnSpPr>
        <p:spPr>
          <a:xfrm flipV="1">
            <a:off x="1404462" y="3655896"/>
            <a:ext cx="786330" cy="1395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21D80C5-96B4-4333-8B6F-6447C7C9F35D}"/>
              </a:ext>
            </a:extLst>
          </p:cNvPr>
          <p:cNvSpPr/>
          <p:nvPr/>
        </p:nvSpPr>
        <p:spPr>
          <a:xfrm>
            <a:off x="1404461" y="226017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48899F-2C88-4C1F-A096-9EA9881DA143}"/>
              </a:ext>
            </a:extLst>
          </p:cNvPr>
          <p:cNvSpPr/>
          <p:nvPr/>
        </p:nvSpPr>
        <p:spPr>
          <a:xfrm>
            <a:off x="997726" y="274490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1B73A-2FFC-4E0E-A996-9C90E207A9C1}"/>
              </a:ext>
            </a:extLst>
          </p:cNvPr>
          <p:cNvSpPr/>
          <p:nvPr/>
        </p:nvSpPr>
        <p:spPr>
          <a:xfrm>
            <a:off x="781307" y="333951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1B1779-30F1-4E5A-8C3E-518EA070DC12}"/>
              </a:ext>
            </a:extLst>
          </p:cNvPr>
          <p:cNvSpPr/>
          <p:nvPr/>
        </p:nvSpPr>
        <p:spPr>
          <a:xfrm>
            <a:off x="781307" y="397228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5C349C-CCD9-48F7-AB3B-781D55CE9692}"/>
              </a:ext>
            </a:extLst>
          </p:cNvPr>
          <p:cNvSpPr/>
          <p:nvPr/>
        </p:nvSpPr>
        <p:spPr>
          <a:xfrm>
            <a:off x="997726" y="45668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241397-ABCB-4B61-834C-A7596319A03D}"/>
              </a:ext>
            </a:extLst>
          </p:cNvPr>
          <p:cNvSpPr/>
          <p:nvPr/>
        </p:nvSpPr>
        <p:spPr>
          <a:xfrm>
            <a:off x="1404461" y="505161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222BE27-931B-4665-B505-4A74A017D0E4}"/>
                  </a:ext>
                </a:extLst>
              </p:cNvPr>
              <p:cNvSpPr/>
              <p:nvPr/>
            </p:nvSpPr>
            <p:spPr>
              <a:xfrm>
                <a:off x="1116288" y="4763444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222BE27-931B-4665-B505-4A74A017D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88" y="4763444"/>
                <a:ext cx="576346" cy="5763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A1E109B-DE6B-4FBA-B385-A8B32CF45CC5}"/>
                  </a:ext>
                </a:extLst>
              </p:cNvPr>
              <p:cNvSpPr/>
              <p:nvPr/>
            </p:nvSpPr>
            <p:spPr>
              <a:xfrm>
                <a:off x="709553" y="4278717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Met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A1E109B-DE6B-4FBA-B385-A8B32CF45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53" y="4278717"/>
                <a:ext cx="576346" cy="5763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EDD4F9-2CA8-4D8B-9FD8-8F490E81D9C9}"/>
                  </a:ext>
                </a:extLst>
              </p:cNvPr>
              <p:cNvSpPr/>
              <p:nvPr/>
            </p:nvSpPr>
            <p:spPr>
              <a:xfrm>
                <a:off x="493134" y="3684110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pd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EDD4F9-2CA8-4D8B-9FD8-8F490E81D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34" y="3684110"/>
                <a:ext cx="576346" cy="5763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72E255B-C8FF-4414-AFDC-0A2893FD7854}"/>
                  </a:ext>
                </a:extLst>
              </p:cNvPr>
              <p:cNvSpPr/>
              <p:nvPr/>
            </p:nvSpPr>
            <p:spPr>
              <a:xfrm>
                <a:off x="493134" y="3051342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72E255B-C8FF-4414-AFDC-0A2893FD7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34" y="3051342"/>
                <a:ext cx="576346" cy="5763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8302FF0-A352-4011-B678-CAD414DADEA0}"/>
                  </a:ext>
                </a:extLst>
              </p:cNvPr>
              <p:cNvSpPr/>
              <p:nvPr/>
            </p:nvSpPr>
            <p:spPr>
              <a:xfrm>
                <a:off x="709553" y="2456736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RT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8302FF0-A352-4011-B678-CAD414DA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53" y="2456736"/>
                <a:ext cx="576346" cy="576340"/>
              </a:xfrm>
              <a:prstGeom prst="ellipse">
                <a:avLst/>
              </a:prstGeom>
              <a:blipFill>
                <a:blip r:embed="rId11"/>
                <a:stretch>
                  <a:fillRect l="-416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709D893-5215-4B9C-A25D-02D8D4FA5BC2}"/>
                  </a:ext>
                </a:extLst>
              </p:cNvPr>
              <p:cNvSpPr/>
              <p:nvPr/>
            </p:nvSpPr>
            <p:spPr>
              <a:xfrm>
                <a:off x="1116288" y="1972008"/>
                <a:ext cx="576346" cy="576340"/>
              </a:xfrm>
              <a:prstGeom prst="ellipse">
                <a:avLst/>
              </a:prstGeom>
              <a:solidFill>
                <a:srgbClr val="FFC37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1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Ta</m:t>
                          </m:r>
                        </m:e>
                        <m:sub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709D893-5215-4B9C-A25D-02D8D4FA5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88" y="1972008"/>
                <a:ext cx="576346" cy="57634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1A674BF-534F-4786-9B04-009184CDA045}"/>
              </a:ext>
            </a:extLst>
          </p:cNvPr>
          <p:cNvSpPr/>
          <p:nvPr/>
        </p:nvSpPr>
        <p:spPr>
          <a:xfrm>
            <a:off x="295275" y="1871546"/>
            <a:ext cx="3911600" cy="3568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9948DD-E6BE-4ADB-89F9-33E1EA617A75}"/>
                  </a:ext>
                </a:extLst>
              </p:cNvPr>
              <p:cNvSpPr txBox="1"/>
              <p:nvPr/>
            </p:nvSpPr>
            <p:spPr>
              <a:xfrm>
                <a:off x="2965177" y="1909646"/>
                <a:ext cx="1203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9948DD-E6BE-4ADB-89F9-33E1EA617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77" y="1909646"/>
                <a:ext cx="1203598" cy="276999"/>
              </a:xfrm>
              <a:prstGeom prst="rect">
                <a:avLst/>
              </a:prstGeom>
              <a:blipFill>
                <a:blip r:embed="rId13"/>
                <a:stretch>
                  <a:fillRect l="-4545" r="-151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67453F-1F2D-416E-81A9-398FA69781FC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V="1">
            <a:off x="2478965" y="3944066"/>
            <a:ext cx="0" cy="1548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079F3E-2F77-4AD7-854E-DDB15893E326}"/>
              </a:ext>
            </a:extLst>
          </p:cNvPr>
          <p:cNvCxnSpPr>
            <a:cxnSpLocks/>
            <a:stCxn id="4" idx="0"/>
            <a:endCxn id="7" idx="4"/>
          </p:cNvCxnSpPr>
          <p:nvPr/>
        </p:nvCxnSpPr>
        <p:spPr>
          <a:xfrm flipV="1">
            <a:off x="3720844" y="3948103"/>
            <a:ext cx="0" cy="227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E8EF19-9659-4D21-AD40-F74D1472C421}"/>
              </a:ext>
            </a:extLst>
          </p:cNvPr>
          <p:cNvCxnSpPr>
            <a:cxnSpLocks/>
            <a:stCxn id="4" idx="0"/>
            <a:endCxn id="8" idx="4"/>
          </p:cNvCxnSpPr>
          <p:nvPr/>
        </p:nvCxnSpPr>
        <p:spPr>
          <a:xfrm flipH="1" flipV="1">
            <a:off x="2478965" y="3944066"/>
            <a:ext cx="1241879" cy="227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AAD5B9-CD87-4ECC-B254-A453CB1F0838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V="1">
            <a:off x="2478965" y="3948103"/>
            <a:ext cx="1241879" cy="1544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AF32A7D-2457-4B6C-831B-C2ACB2AB04C7}"/>
              </a:ext>
            </a:extLst>
          </p:cNvPr>
          <p:cNvSpPr/>
          <p:nvPr/>
        </p:nvSpPr>
        <p:spPr>
          <a:xfrm>
            <a:off x="66675" y="1422400"/>
            <a:ext cx="4368800" cy="4762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578F39-551B-413A-BFE3-8B251ABF2F1B}"/>
                  </a:ext>
                </a:extLst>
              </p:cNvPr>
              <p:cNvSpPr txBox="1"/>
              <p:nvPr/>
            </p:nvSpPr>
            <p:spPr>
              <a:xfrm>
                <a:off x="3222758" y="1460500"/>
                <a:ext cx="1174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578F39-551B-413A-BFE3-8B251ABF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758" y="1460500"/>
                <a:ext cx="1174617" cy="276999"/>
              </a:xfrm>
              <a:prstGeom prst="rect">
                <a:avLst/>
              </a:prstGeom>
              <a:blipFill>
                <a:blip r:embed="rId14"/>
                <a:stretch>
                  <a:fillRect l="-4688" r="-36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8FCCA7A-CA47-4627-9BC5-32078432AFF9}"/>
                  </a:ext>
                </a:extLst>
              </p:cNvPr>
              <p:cNvSpPr txBox="1"/>
              <p:nvPr/>
            </p:nvSpPr>
            <p:spPr>
              <a:xfrm>
                <a:off x="4581525" y="1769485"/>
                <a:ext cx="4543425" cy="649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15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5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15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5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sz="15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15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sz="15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15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5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5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sz="15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500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500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5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500" b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𝛉</m:t>
                                  </m:r>
                                </m:e>
                              </m:d>
                              <m:r>
                                <a:rPr lang="en-US" sz="15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500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r>
                                        <a:rPr lang="en-US" sz="1500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1500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15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500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500" i="1" ker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5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500" b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5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5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5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500" b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𝛉</m:t>
                              </m:r>
                            </m:e>
                          </m:d>
                        </m:e>
                      </m:nary>
                      <m:r>
                        <a:rPr lang="en-US" sz="15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sz="15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500" b="1" ker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𝛉</m:t>
                      </m:r>
                      <m:r>
                        <a:rPr lang="en-US" sz="15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5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8FCCA7A-CA47-4627-9BC5-32078432A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525" y="1769485"/>
                <a:ext cx="4543425" cy="6490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9F66DD5-DFF7-46A2-B547-6EF2344E3DEE}"/>
              </a:ext>
            </a:extLst>
          </p:cNvPr>
          <p:cNvSpPr txBox="1">
            <a:spLocks/>
          </p:cNvSpPr>
          <p:nvPr/>
        </p:nvSpPr>
        <p:spPr>
          <a:xfrm>
            <a:off x="4636379" y="1379056"/>
            <a:ext cx="4372727" cy="3964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Joint probability: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B9224B-1F43-4B33-BC69-0C8489BC4F51}"/>
              </a:ext>
            </a:extLst>
          </p:cNvPr>
          <p:cNvSpPr/>
          <p:nvPr/>
        </p:nvSpPr>
        <p:spPr>
          <a:xfrm>
            <a:off x="6630593" y="1926535"/>
            <a:ext cx="137398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66BC2C-E2F8-46DD-92F1-E8E58BF78298}"/>
              </a:ext>
            </a:extLst>
          </p:cNvPr>
          <p:cNvSpPr/>
          <p:nvPr/>
        </p:nvSpPr>
        <p:spPr>
          <a:xfrm>
            <a:off x="5251791" y="1926535"/>
            <a:ext cx="1383507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39781A-A19B-4A6F-9175-34FF5F34D2EC}"/>
              </a:ext>
            </a:extLst>
          </p:cNvPr>
          <p:cNvCxnSpPr>
            <a:cxnSpLocks/>
            <a:stCxn id="4" idx="2"/>
            <a:endCxn id="5" idx="4"/>
          </p:cNvCxnSpPr>
          <p:nvPr/>
        </p:nvCxnSpPr>
        <p:spPr>
          <a:xfrm rot="10800000">
            <a:off x="2478965" y="6068994"/>
            <a:ext cx="953706" cy="4421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4685946-5A14-48E4-ACAE-3C9F27088224}"/>
                  </a:ext>
                </a:extLst>
              </p:cNvPr>
              <p:cNvSpPr/>
              <p:nvPr/>
            </p:nvSpPr>
            <p:spPr>
              <a:xfrm>
                <a:off x="4972827" y="4044874"/>
                <a:ext cx="4149724" cy="722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sz="14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4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e>
                        <m:sSub>
                          <m:sSubPr>
                            <m:ctrlP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4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400" b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𝛉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4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 ker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 ker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 ker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sz="1400" i="1" ker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400" i="1" ker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ker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ker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ker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𝑑</m:t>
                                                </m:r>
                                                <m:r>
                                                  <a:rPr lang="en-US" sz="1400" i="1" ker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400" i="1" ker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4685946-5A14-48E4-ACAE-3C9F27088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827" y="4044874"/>
                <a:ext cx="4149724" cy="7227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D6A056DB-ECA1-4BB8-A227-86DB70CBE2B5}"/>
              </a:ext>
            </a:extLst>
          </p:cNvPr>
          <p:cNvSpPr/>
          <p:nvPr/>
        </p:nvSpPr>
        <p:spPr>
          <a:xfrm>
            <a:off x="6905398" y="814050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25EFE0-3FF6-445E-89BA-E1C07B6ED99A}"/>
              </a:ext>
            </a:extLst>
          </p:cNvPr>
          <p:cNvSpPr/>
          <p:nvPr/>
        </p:nvSpPr>
        <p:spPr>
          <a:xfrm>
            <a:off x="9470477" y="817875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DF8DC1-AA50-40C0-8586-1ACBE0469E1F}"/>
              </a:ext>
            </a:extLst>
          </p:cNvPr>
          <p:cNvSpPr/>
          <p:nvPr/>
        </p:nvSpPr>
        <p:spPr>
          <a:xfrm>
            <a:off x="4582815" y="2730258"/>
            <a:ext cx="448498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q"/>
              <a:tabLst>
                <a:tab pos="290513" algn="l"/>
              </a:tabLst>
            </a:pPr>
            <a:r>
              <a:rPr lang="en-US" dirty="0"/>
              <a:t>Equations in PMV model with additional correction parameters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79CA74-CA92-47FD-B1DB-B0207E5A04AC}"/>
              </a:ext>
            </a:extLst>
          </p:cNvPr>
          <p:cNvSpPr/>
          <p:nvPr/>
        </p:nvSpPr>
        <p:spPr>
          <a:xfrm>
            <a:off x="4610100" y="3701291"/>
            <a:ext cx="450123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q"/>
              <a:tabLst>
                <a:tab pos="290513" algn="l"/>
              </a:tabLst>
            </a:pPr>
            <a:r>
              <a:rPr lang="en-US" dirty="0"/>
              <a:t>Linear discriminant analysis formulation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45B5BD-4234-4071-A9FD-084CAA892068}"/>
              </a:ext>
            </a:extLst>
          </p:cNvPr>
          <p:cNvSpPr/>
          <p:nvPr/>
        </p:nvSpPr>
        <p:spPr>
          <a:xfrm>
            <a:off x="4610100" y="5151021"/>
            <a:ext cx="450123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q"/>
              <a:tabLst>
                <a:tab pos="290513" algn="l"/>
              </a:tabLst>
            </a:pPr>
            <a:r>
              <a:rPr lang="en-US" dirty="0"/>
              <a:t>Dirichlet process (DP) prior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93929E-D5C9-4BF0-9A24-EF11AF792F05}"/>
                  </a:ext>
                </a:extLst>
              </p:cNvPr>
              <p:cNvSpPr/>
              <p:nvPr/>
            </p:nvSpPr>
            <p:spPr>
              <a:xfrm>
                <a:off x="4972827" y="5547727"/>
                <a:ext cx="4572000" cy="10938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290513" latinLnBrk="0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𝛎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𝛎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defTabSz="290513" latinLnBrk="0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𝛎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nary>
                      <m:naryPr>
                        <m:chr m:val="∏"/>
                        <m:limLoc m:val="undOvr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defTabSz="290513" latinLnBrk="0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𝛎</m:t>
                        </m:r>
                      </m:e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eta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|1,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93929E-D5C9-4BF0-9A24-EF11AF792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827" y="5547727"/>
                <a:ext cx="4572000" cy="1093889"/>
              </a:xfrm>
              <a:prstGeom prst="rect">
                <a:avLst/>
              </a:prstGeom>
              <a:blipFill>
                <a:blip r:embed="rId17"/>
                <a:stretch>
                  <a:fillRect t="-27778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D04EB168-AADE-4BB9-AEA4-74B58AF65907}"/>
              </a:ext>
            </a:extLst>
          </p:cNvPr>
          <p:cNvSpPr/>
          <p:nvPr/>
        </p:nvSpPr>
        <p:spPr>
          <a:xfrm>
            <a:off x="8004772" y="1926535"/>
            <a:ext cx="669328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3262FB-C522-41D3-945D-45BB461096E7}"/>
              </a:ext>
            </a:extLst>
          </p:cNvPr>
          <p:cNvSpPr/>
          <p:nvPr/>
        </p:nvSpPr>
        <p:spPr>
          <a:xfrm>
            <a:off x="8658224" y="1926535"/>
            <a:ext cx="440407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5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7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7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7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1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1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7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" presetClass="emph" presetSubtype="1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3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7" presetClass="emph" presetSubtype="1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7" presetClass="emph" presetSubtype="1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6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7" grpId="0" animBg="1"/>
      <p:bldP spid="8" grpId="0" animBg="1"/>
      <p:bldP spid="8" grpId="1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1" grpId="0"/>
      <p:bldP spid="42" grpId="0"/>
      <p:bldP spid="36" grpId="0"/>
      <p:bldP spid="54" grpId="0"/>
      <p:bldP spid="48" grpId="0"/>
      <p:bldP spid="49" grpId="0"/>
      <p:bldP spid="6" grpId="0"/>
      <p:bldP spid="50" grpId="0"/>
      <p:bldP spid="51" grpId="0"/>
    </p:bld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승재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wrap="square" rtlCol="0" anchor="ctr">
        <a:spAutoFit/>
      </a:bodyPr>
      <a:lstStyle>
        <a:defPPr algn="l" latinLnBrk="0">
          <a:defRPr dirty="0" smtClean="0"/>
        </a:defPPr>
      </a:lstStyle>
    </a:spDef>
    <a:txDef>
      <a:spPr>
        <a:noFill/>
      </a:spPr>
      <a:bodyPr wrap="square" rtlCol="0">
        <a:spAutoFit/>
      </a:bodyPr>
      <a:lstStyle>
        <a:defPPr marL="344488" indent="-344488" algn="l" latinLnBrk="0">
          <a:lnSpc>
            <a:spcPct val="110000"/>
          </a:lnSpc>
          <a:spcAft>
            <a:spcPts val="600"/>
          </a:spcAft>
          <a:buFont typeface="Wingdings" panose="05000000000000000000" pitchFamily="2" charset="2"/>
          <a:buChar char="q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DC94758F-6A17-4A23-815F-889BAB2B45A4}" vid="{CC35BEF0-9945-4925-968D-D5D3DBC9B7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28907</TotalTime>
  <Words>2399</Words>
  <Application>Microsoft Office PowerPoint</Application>
  <PresentationFormat>On-screen Show (4:3)</PresentationFormat>
  <Paragraphs>712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Century Gothic</vt:lpstr>
      <vt:lpstr>Courier New</vt:lpstr>
      <vt:lpstr>Times New Roman</vt:lpstr>
      <vt:lpstr>Wingdings</vt:lpstr>
      <vt:lpstr>Theme1</vt:lpstr>
      <vt:lpstr>Background</vt:lpstr>
      <vt:lpstr>Background</vt:lpstr>
      <vt:lpstr>Vision</vt:lpstr>
      <vt:lpstr>PowerPoint Presentation</vt:lpstr>
      <vt:lpstr>Learning Occupants’ Thermal Preferences</vt:lpstr>
      <vt:lpstr>Learning Occupants’ Thermal Preferences</vt:lpstr>
      <vt:lpstr>Overall Process for Learning</vt:lpstr>
      <vt:lpstr>Bayesian Modeling Approach</vt:lpstr>
      <vt:lpstr>Generalized Thermal Preference Model</vt:lpstr>
      <vt:lpstr>Generalized Thermal Preference Model</vt:lpstr>
      <vt:lpstr>Generalized Thermal Preference Model</vt:lpstr>
      <vt:lpstr>Training Algorithm</vt:lpstr>
      <vt:lpstr>Generalized Thermal Preference Model</vt:lpstr>
      <vt:lpstr>Personalized Thermal Preference Models</vt:lpstr>
      <vt:lpstr>Experimental Study</vt:lpstr>
      <vt:lpstr>Inferred Personalized Profiles</vt:lpstr>
      <vt:lpstr>Prediction Performance</vt:lpstr>
      <vt:lpstr>PowerPoint Presentation</vt:lpstr>
      <vt:lpstr>Smart User-Interface</vt:lpstr>
      <vt:lpstr>Smart User-Interface</vt:lpstr>
      <vt:lpstr>Smart User-Interface</vt:lpstr>
      <vt:lpstr>Experiment</vt:lpstr>
      <vt:lpstr>Experiment</vt:lpstr>
      <vt:lpstr>Experiment</vt:lpstr>
      <vt:lpstr>Resolving the Sampling Bias Issue</vt:lpstr>
      <vt:lpstr>Smart Feedback Request Algorithm</vt:lpstr>
      <vt:lpstr>Smart Feedback Request Algorithm</vt:lpstr>
      <vt:lpstr>Smart Feedback Request Algorithm</vt:lpstr>
      <vt:lpstr>PowerPoint Presentation</vt:lpstr>
      <vt:lpstr>Measurements vs. EnergyPlus Results</vt:lpstr>
      <vt:lpstr>Measurements vs. EnergyPlus Results – Room Temperature</vt:lpstr>
      <vt:lpstr>Material Properties</vt:lpstr>
      <vt:lpstr>Sensors in the Walls</vt:lpstr>
      <vt:lpstr>Wall Material Property Estimation 1-D Finite Difference heat conduction model</vt:lpstr>
      <vt:lpstr>Wall Material Property Estimation 1-D Finite Difference heat conduction  model</vt:lpstr>
      <vt:lpstr>Estimation Data – 206 South Wall</vt:lpstr>
      <vt:lpstr>Estimation Results – 206 South Wall</vt:lpstr>
      <vt:lpstr>Estimation Results – 206 South Wall</vt:lpstr>
      <vt:lpstr>Limitations</vt:lpstr>
      <vt:lpstr>Limitations</vt:lpstr>
      <vt:lpstr>Potential Solutions?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lee1904</dc:creator>
  <cp:lastModifiedBy>Seungjae Lee</cp:lastModifiedBy>
  <cp:revision>1574</cp:revision>
  <dcterms:created xsi:type="dcterms:W3CDTF">2018-06-26T00:21:06Z</dcterms:created>
  <dcterms:modified xsi:type="dcterms:W3CDTF">2021-11-27T15:35:18Z</dcterms:modified>
</cp:coreProperties>
</file>